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4"/>
  </p:sldMasterIdLst>
  <p:notesMasterIdLst>
    <p:notesMasterId r:id="rId27"/>
  </p:notesMasterIdLst>
  <p:handoutMasterIdLst>
    <p:handoutMasterId r:id="rId28"/>
  </p:handoutMasterIdLst>
  <p:sldIdLst>
    <p:sldId id="450" r:id="rId5"/>
    <p:sldId id="452" r:id="rId6"/>
    <p:sldId id="477" r:id="rId7"/>
    <p:sldId id="467" r:id="rId8"/>
    <p:sldId id="455" r:id="rId9"/>
    <p:sldId id="456" r:id="rId10"/>
    <p:sldId id="479" r:id="rId11"/>
    <p:sldId id="478" r:id="rId12"/>
    <p:sldId id="480" r:id="rId13"/>
    <p:sldId id="481" r:id="rId14"/>
    <p:sldId id="482" r:id="rId15"/>
    <p:sldId id="483" r:id="rId16"/>
    <p:sldId id="484" r:id="rId17"/>
    <p:sldId id="489" r:id="rId18"/>
    <p:sldId id="486" r:id="rId19"/>
    <p:sldId id="485" r:id="rId20"/>
    <p:sldId id="488" r:id="rId21"/>
    <p:sldId id="490" r:id="rId22"/>
    <p:sldId id="476" r:id="rId23"/>
    <p:sldId id="492" r:id="rId24"/>
    <p:sldId id="493" r:id="rId25"/>
    <p:sldId id="491"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A5E1"/>
    <a:srgbClr val="E9BBBC"/>
    <a:srgbClr val="E99190"/>
    <a:srgbClr val="E9443A"/>
    <a:srgbClr val="B59192"/>
    <a:srgbClr val="E96F67"/>
    <a:srgbClr val="E9BBBB"/>
    <a:srgbClr val="E99090"/>
    <a:srgbClr val="E9443B"/>
    <a:srgbClr val="009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296" autoAdjust="0"/>
    <p:restoredTop sz="41370" autoAdjust="0"/>
  </p:normalViewPr>
  <p:slideViewPr>
    <p:cSldViewPr snapToGrid="0">
      <p:cViewPr>
        <p:scale>
          <a:sx n="101" d="100"/>
          <a:sy n="101" d="100"/>
        </p:scale>
        <p:origin x="-234" y="24"/>
      </p:cViewPr>
      <p:guideLst>
        <p:guide orient="horz" pos="2814"/>
        <p:guide orient="horz" pos="374"/>
        <p:guide orient="horz" pos="1450"/>
        <p:guide orient="horz" pos="949"/>
        <p:guide orient="horz" pos="3023"/>
        <p:guide orient="horz" pos="620"/>
        <p:guide orient="horz" pos="723"/>
        <p:guide pos="4405"/>
        <p:guide pos="1839"/>
        <p:guide pos="217"/>
        <p:guide pos="5587"/>
        <p:guide pos="5362"/>
        <p:guide pos="2873"/>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napToObjects="1" showGuides="1">
      <p:cViewPr varScale="1">
        <p:scale>
          <a:sx n="122" d="100"/>
          <a:sy n="122" d="100"/>
        </p:scale>
        <p:origin x="-392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678B55-319B-2D4F-AE49-6C1B6E1A4DDA}" type="datetimeFigureOut">
              <a:rPr lang="en-US" smtClean="0">
                <a:latin typeface="Arial"/>
              </a:rPr>
              <a:pPr/>
              <a:t>8/27/2014</a:t>
            </a:fld>
            <a:endParaRPr lang="en-GB"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B27340-60F0-7D46-BC5B-91B08A318A82}" type="slidenum">
              <a:rPr lang="en-GB" smtClean="0">
                <a:latin typeface="Arial"/>
              </a:rPr>
              <a:pPr/>
              <a:t>‹#›</a:t>
            </a:fld>
            <a:endParaRPr lang="en-GB" dirty="0">
              <a:latin typeface="Arial"/>
            </a:endParaRPr>
          </a:p>
        </p:txBody>
      </p:sp>
    </p:spTree>
    <p:extLst>
      <p:ext uri="{BB962C8B-B14F-4D97-AF65-F5344CB8AC3E}">
        <p14:creationId xmlns:p14="http://schemas.microsoft.com/office/powerpoint/2010/main" val="493217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2D9CAF8C-0805-8440-B43D-DCCAAA4D80CE}" type="datetimeFigureOut">
              <a:rPr lang="en-US" smtClean="0"/>
              <a:pPr/>
              <a:t>8/27/2014</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22A853E8-D85F-5D49-95D2-E1D96ABFE2B9}" type="slidenum">
              <a:rPr lang="en-GB" smtClean="0"/>
              <a:pPr/>
              <a:t>‹#›</a:t>
            </a:fld>
            <a:endParaRPr lang="en-GB" dirty="0"/>
          </a:p>
        </p:txBody>
      </p:sp>
    </p:spTree>
    <p:extLst>
      <p:ext uri="{BB962C8B-B14F-4D97-AF65-F5344CB8AC3E}">
        <p14:creationId xmlns:p14="http://schemas.microsoft.com/office/powerpoint/2010/main" val="26880798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we’re using a BOLD word to talk about support services– revolutionary.  We’ll first touch on what’s driving the revolution, then compare what we’re calling old world versus new world, touch briefly on our Point of View, and then Scott will do a deep dive on our new Always On Support Services Portfolio, and we’ll end with how customers will benefit from our revolutionary approach.  So, what’s driving this revolution….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2</a:t>
            </a:fld>
            <a:endParaRPr lang="en-GB" dirty="0"/>
          </a:p>
        </p:txBody>
      </p:sp>
    </p:spTree>
    <p:extLst>
      <p:ext uri="{BB962C8B-B14F-4D97-AF65-F5344CB8AC3E}">
        <p14:creationId xmlns:p14="http://schemas.microsoft.com/office/powerpoint/2010/main" val="145194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Environment Wide Entitlement provides Enhanced Call Handling for all devices covered by Datacenter Care.   The objective is to allow customers to get access to a better call support experience without having to explicitly list all of their devices on the contract.  It also allows the customer to add additional devices over the life of the contract without having to adjust or extend the contract.</a:t>
            </a:r>
          </a:p>
          <a:p>
            <a:r>
              <a:rPr lang="en-US" dirty="0" smtClean="0"/>
              <a:t>All devices covered by Enhanced Call Handling must have HP reactive support.  Either by direct inclusion on the Datacenter Care contract or independently through Warranty or other support entitlement such as Care Packs, Foundation Care, SP24, P24, CS, MCP, CA, Proactive Care, etc .</a:t>
            </a:r>
          </a:p>
          <a:p>
            <a:r>
              <a:rPr lang="en-US" dirty="0" smtClean="0"/>
              <a:t> </a:t>
            </a:r>
          </a:p>
          <a:p>
            <a:r>
              <a:rPr lang="en-US" dirty="0" smtClean="0"/>
              <a:t>Additional devices purchased during life of the contract also need reactive support through any of the above mechanisms.   The charge for Enhanced Call Handling (what used to be called Priority Recovery) may already have been included in the original contract price or will be added through additional DC Proactive Units at time of sale or at predefined periods.</a:t>
            </a:r>
          </a:p>
          <a:p>
            <a:pPr marL="168265" indent="-168265"/>
            <a:endParaRPr lang="en-US" dirty="0" smtClean="0"/>
          </a:p>
          <a:p>
            <a:pPr marL="168265" indent="-168265">
              <a:buFont typeface="Arial" pitchFamily="34" charset="0"/>
              <a:buChar char="•"/>
            </a:pPr>
            <a:endParaRPr lang="en-US" dirty="0" smtClean="0"/>
          </a:p>
          <a:p>
            <a:pPr marL="168265" indent="-168265">
              <a:buFont typeface="Arial" pitchFamily="34" charset="0"/>
              <a:buChar char="•"/>
            </a:pPr>
            <a:endParaRPr lang="en-US" dirty="0" smtClean="0"/>
          </a:p>
          <a:p>
            <a:pPr marL="168265" indent="-168265">
              <a:buFont typeface="Arial" pitchFamily="34" charset="0"/>
              <a:buChar char="•"/>
            </a:pPr>
            <a:endParaRPr lang="en-US" dirty="0" smtClean="0"/>
          </a:p>
          <a:p>
            <a:pPr marL="168265" indent="-168265">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12</a:t>
            </a:fld>
            <a:endParaRPr lang="en-GB" dirty="0"/>
          </a:p>
        </p:txBody>
      </p:sp>
    </p:spTree>
    <p:extLst>
      <p:ext uri="{BB962C8B-B14F-4D97-AF65-F5344CB8AC3E}">
        <p14:creationId xmlns:p14="http://schemas.microsoft.com/office/powerpoint/2010/main" val="2761016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Lifecycle Event Services portfolio is a new way to position per event services, bringing together both TS Support and TS Consulting to offer our customers comprehensive, end-to-end technical services that address the entire lifecycle of their IT environment.</a:t>
            </a:r>
          </a:p>
          <a:p>
            <a:r>
              <a:rPr lang="en-US" dirty="0" smtClean="0"/>
              <a:t>We can help our customers with anything from a single system or block of IT to multi-sourced and scale-out environments and align their IT to their business, helping them to understand what solutions are available. We can then help them develop the roadmap for the right solutions, including integrating those solutions into their existing infrastructure. Deploying the solution, continual optimization, operational services and training their IT staff are key to their success.</a:t>
            </a:r>
          </a:p>
          <a:p>
            <a:r>
              <a:rPr lang="en-US" dirty="0" smtClean="0"/>
              <a:t>Lifecycle Event Services offer our customers this comprehensive portfolio</a:t>
            </a:r>
            <a:r>
              <a:rPr lang="en-US" baseline="0" dirty="0" smtClean="0"/>
              <a:t> </a:t>
            </a:r>
            <a:r>
              <a:rPr lang="en-US" dirty="0" smtClean="0"/>
              <a:t>–</a:t>
            </a:r>
            <a:r>
              <a:rPr lang="en-US" baseline="0" dirty="0" smtClean="0"/>
              <a:t> </a:t>
            </a:r>
            <a:r>
              <a:rPr lang="en-US" dirty="0" smtClean="0"/>
              <a:t>one place to go for all of their needs.</a:t>
            </a:r>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13</a:t>
            </a:fld>
            <a:endParaRPr lang="en-GB" dirty="0"/>
          </a:p>
        </p:txBody>
      </p:sp>
    </p:spTree>
    <p:extLst>
      <p:ext uri="{BB962C8B-B14F-4D97-AF65-F5344CB8AC3E}">
        <p14:creationId xmlns:p14="http://schemas.microsoft.com/office/powerpoint/2010/main" val="516575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open standards and hybrid delivery, CIO’s today have a variety of sourcing options and</a:t>
            </a:r>
            <a:r>
              <a:rPr lang="en-US" baseline="0" dirty="0" smtClean="0"/>
              <a:t> depending on their choices, IT can be even more complex to govern and manage than ever before.  This creates an opportunity for HP and our partners to amplify the benefits of converged infrastructure and deliver great support experiences.</a:t>
            </a:r>
          </a:p>
          <a:p>
            <a:endParaRPr lang="en-US" baseline="0" dirty="0" smtClean="0"/>
          </a:p>
          <a:p>
            <a:r>
              <a:rPr lang="en-US" baseline="0" dirty="0" smtClean="0"/>
              <a:t>To do that we need to make the support experience Personal, Proactive and Simple…</a:t>
            </a:r>
            <a:endParaRPr lang="en-US" dirty="0" smtClean="0"/>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14</a:t>
            </a:fld>
            <a:endParaRPr lang="en-GB" dirty="0"/>
          </a:p>
        </p:txBody>
      </p:sp>
    </p:spTree>
    <p:extLst>
      <p:ext uri="{BB962C8B-B14F-4D97-AF65-F5344CB8AC3E}">
        <p14:creationId xmlns:p14="http://schemas.microsoft.com/office/powerpoint/2010/main" val="3294085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SO IN SUMMARY</a:t>
            </a:r>
          </a:p>
          <a:p>
            <a:r>
              <a:rPr lang="en-US" sz="2400" dirty="0" smtClean="0"/>
              <a:t>Datacenter Care is a new service offer that delivers the following benefits</a:t>
            </a:r>
          </a:p>
        </p:txBody>
      </p:sp>
      <p:sp>
        <p:nvSpPr>
          <p:cNvPr id="4" name="Slide Number Placeholder 3"/>
          <p:cNvSpPr>
            <a:spLocks noGrp="1"/>
          </p:cNvSpPr>
          <p:nvPr>
            <p:ph type="sldNum" sz="quarter" idx="10"/>
          </p:nvPr>
        </p:nvSpPr>
        <p:spPr/>
        <p:txBody>
          <a:bodyPr/>
          <a:lstStyle/>
          <a:p>
            <a:fld id="{22A853E8-D85F-5D49-95D2-E1D96ABFE2B9}" type="slidenum">
              <a:rPr lang="en-GB" smtClean="0"/>
              <a:pPr/>
              <a:t>15</a:t>
            </a:fld>
            <a:endParaRPr lang="en-GB" dirty="0"/>
          </a:p>
        </p:txBody>
      </p:sp>
    </p:spTree>
    <p:extLst>
      <p:ext uri="{BB962C8B-B14F-4D97-AF65-F5344CB8AC3E}">
        <p14:creationId xmlns:p14="http://schemas.microsoft.com/office/powerpoint/2010/main" val="2518719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Futura Bk" pitchFamily="34" charset="0"/>
                <a:ea typeface="ＭＳ Ｐゴシック" charset="-128"/>
                <a:cs typeface="ＭＳ Ｐゴシック" charset="-128"/>
              </a:rPr>
              <a:t>I hope you’ve been hearing our HP Converged Infrastructure story.  It’s all about how technology is coming together as the way to build  data centers of the future and overcome IT sprawl.  But, it’s more than the hardware.. It’s processes, it’s tools all the way to the facilities.  And, I don’t have to tell YOU how the cloud is changing and shaping our customers IT strategy. HP has been leading here with major investments in  converged infrastructure  because we believe it is the right architectural strategy for customers to take maximum advantage of virtualization, cloud as a service, as well as green IT and other strategic customer initiatives.  </a:t>
            </a:r>
          </a:p>
          <a:p>
            <a:pPr>
              <a:buFontTx/>
              <a:buNone/>
            </a:pPr>
            <a:endParaRPr lang="en-US" sz="1200" dirty="0" smtClean="0">
              <a:ea typeface="ＭＳ Ｐゴシック"/>
              <a:cs typeface="ＭＳ Ｐゴシック"/>
            </a:endParaRPr>
          </a:p>
          <a:p>
            <a:r>
              <a:rPr lang="en-US" sz="1200" dirty="0" smtClean="0">
                <a:latin typeface="Futura Bk" pitchFamily="34" charset="0"/>
                <a:ea typeface="ＭＳ Ｐゴシック"/>
                <a:cs typeface="ＭＳ Ｐゴシック"/>
              </a:rPr>
              <a:t>But what does this mean for support?</a:t>
            </a:r>
            <a:r>
              <a:rPr lang="en-US" sz="1200" dirty="0" smtClean="0">
                <a:latin typeface="Futura Bk" pitchFamily="34" charset="0"/>
              </a:rPr>
              <a:t> </a:t>
            </a:r>
          </a:p>
          <a:p>
            <a:endParaRPr lang="en-US" sz="1200" dirty="0" smtClean="0">
              <a:latin typeface="Futura Bk" pitchFamily="34" charset="0"/>
            </a:endParaRPr>
          </a:p>
          <a:p>
            <a:r>
              <a:rPr lang="en-US" sz="1200" dirty="0" smtClean="0">
                <a:latin typeface="Futura Bk" pitchFamily="34" charset="0"/>
              </a:rPr>
              <a:t>Legacy support services were designed using a break/fix model for a single piece of equipment that resides in a technology silo. Today, however, that equipment is likely part of a virtualized, multi-vendor or cloud environment with interdependencies across the IT infrastructure. This brings a whole new level of complexity to operations. When a problem occurs, diagnosing problems can take more time, and each hour of unplanned downtime can cost the average enterprise $10 million [footnote]. As a result, modern environments require a whole new support mindset from technology leaders.</a:t>
            </a:r>
          </a:p>
          <a:p>
            <a:pPr>
              <a:buFontTx/>
              <a:buNone/>
            </a:pPr>
            <a:endParaRPr lang="en-US" sz="1200" dirty="0" smtClean="0">
              <a:ea typeface="ＭＳ Ｐゴシック"/>
              <a:cs typeface="ＭＳ Ｐゴシック"/>
            </a:endParaRPr>
          </a:p>
          <a:p>
            <a:pPr>
              <a:buFontTx/>
              <a:buNone/>
            </a:pPr>
            <a:r>
              <a:rPr lang="en-US" sz="1200" dirty="0" smtClean="0">
                <a:latin typeface="Futura Bk" pitchFamily="34" charset="0"/>
                <a:ea typeface="ＭＳ Ｐゴシック"/>
                <a:cs typeface="ＭＳ Ｐゴシック"/>
              </a:rPr>
              <a:t>Now let’s look at what the old world of support looks like and how HP is leading out  with the new world of support</a:t>
            </a:r>
          </a:p>
          <a:p>
            <a:pPr>
              <a:buFontTx/>
              <a:buNone/>
            </a:pPr>
            <a:endParaRPr lang="en-US" dirty="0" smtClean="0">
              <a:ea typeface="ＭＳ Ｐゴシック"/>
              <a:cs typeface="ＭＳ Ｐゴシック"/>
            </a:endParaRPr>
          </a:p>
        </p:txBody>
      </p:sp>
      <p:sp>
        <p:nvSpPr>
          <p:cNvPr id="4" name="Slide Number Placeholder 3"/>
          <p:cNvSpPr>
            <a:spLocks noGrp="1"/>
          </p:cNvSpPr>
          <p:nvPr>
            <p:ph type="sldNum" sz="quarter" idx="10"/>
          </p:nvPr>
        </p:nvSpPr>
        <p:spPr/>
        <p:txBody>
          <a:bodyPr/>
          <a:lstStyle/>
          <a:p>
            <a:fld id="{22A853E8-D85F-5D49-95D2-E1D96ABFE2B9}" type="slidenum">
              <a:rPr lang="en-GB" smtClean="0"/>
              <a:pPr/>
              <a:t>3</a:t>
            </a:fld>
            <a:endParaRPr lang="en-GB" dirty="0"/>
          </a:p>
        </p:txBody>
      </p:sp>
    </p:spTree>
    <p:extLst>
      <p:ext uri="{BB962C8B-B14F-4D97-AF65-F5344CB8AC3E}">
        <p14:creationId xmlns:p14="http://schemas.microsoft.com/office/powerpoint/2010/main" val="582302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dirty="0" smtClean="0"/>
              <a:t>In the Old World of Support:</a:t>
            </a:r>
          </a:p>
          <a:p>
            <a:pPr eaLnBrk="1" hangingPunct="1">
              <a:buFontTx/>
              <a:buChar char="-"/>
            </a:pPr>
            <a:r>
              <a:rPr lang="en-US" sz="1200" dirty="0" smtClean="0"/>
              <a:t>Customers were forced to go through multiple steps and questions before their support provider knew who they were, what products they had.</a:t>
            </a:r>
          </a:p>
          <a:p>
            <a:pPr eaLnBrk="1" hangingPunct="1">
              <a:buFontTx/>
              <a:buChar char="-"/>
            </a:pPr>
            <a:r>
              <a:rPr lang="en-US" sz="1200" dirty="0" smtClean="0"/>
              <a:t>There were forced trade-offs.  On one end of the spectrum, support vendors provided their highest levels of support by placing resident experts on a customer’s site.  Customers who couldn’t justify the expense of this high touch approach often had  to deal with offshore call centers, verifying the serial numbers and warranty or contract status of the systems that needed attention, and the inevitable finger pointing on whether it was a hardware or software problem.</a:t>
            </a:r>
          </a:p>
          <a:p>
            <a:pPr eaLnBrk="1" hangingPunct="1">
              <a:buFontTx/>
              <a:buChar char="-"/>
            </a:pPr>
            <a:r>
              <a:rPr lang="en-US" sz="1200" dirty="0" smtClean="0"/>
              <a:t>Disparate islands</a:t>
            </a:r>
            <a:r>
              <a:rPr lang="en-US" sz="1200" baseline="0" dirty="0" smtClean="0"/>
              <a:t> of </a:t>
            </a:r>
            <a:r>
              <a:rPr lang="en-US" sz="1200" dirty="0" smtClean="0"/>
              <a:t>IT systems and IT sprawl</a:t>
            </a:r>
            <a:r>
              <a:rPr lang="en-US" sz="1200" baseline="0" dirty="0" smtClean="0"/>
              <a:t> were the norm with no accountability for end-to-end support of the IT environment.</a:t>
            </a:r>
            <a:endParaRPr lang="en-US" sz="1200" dirty="0" smtClean="0"/>
          </a:p>
          <a:p>
            <a:pPr>
              <a:buFontTx/>
              <a:buChar char="-"/>
            </a:pPr>
            <a:r>
              <a:rPr lang="en-US" sz="1200" dirty="0" smtClean="0"/>
              <a:t>Companies spend on average $24M over 3 years on manual operations to support servers.  This is money not being spent on innovation.</a:t>
            </a:r>
          </a:p>
          <a:p>
            <a:pPr>
              <a:buFontTx/>
              <a:buChar char="-"/>
            </a:pPr>
            <a:r>
              <a:rPr lang="en-US" sz="1200" dirty="0" smtClean="0"/>
              <a:t>Customers were locked-in to limited choices, both in types of support offerings they could receive and who could deliver their support.</a:t>
            </a:r>
          </a:p>
          <a:p>
            <a:pPr>
              <a:buFontTx/>
              <a:buChar char="-"/>
            </a:pPr>
            <a:r>
              <a:rPr lang="en-US" sz="1200" dirty="0" smtClean="0"/>
              <a:t>Support was reactive in nature…you waited for a problem to occur and then you reacted, costing companies both time and money in that unplanned downtime costs clients $10M per hour.</a:t>
            </a:r>
          </a:p>
          <a:p>
            <a:endParaRPr lang="en-US" sz="1200" dirty="0" smtClean="0"/>
          </a:p>
          <a:p>
            <a:r>
              <a:rPr lang="en-US" sz="1200" dirty="0" smtClean="0"/>
              <a:t>Today we’re talking to you about  a New World of Support  with HP Always On Support:</a:t>
            </a:r>
          </a:p>
          <a:p>
            <a:pPr>
              <a:buFontTx/>
              <a:buChar char="-"/>
            </a:pPr>
            <a:r>
              <a:rPr lang="en-US" sz="1200" dirty="0" smtClean="0"/>
              <a:t>With our Personalized Support experience leveraging Insight Online and Insight Remote Support we not only know who you are, but we know what products you have and we know their warranty and support contract status.  And we can deliver support anywhere and anytime with the industry’s first cloud-based support portal.</a:t>
            </a:r>
          </a:p>
          <a:p>
            <a:pPr>
              <a:buFontTx/>
              <a:buChar char="-"/>
            </a:pPr>
            <a:r>
              <a:rPr lang="en-US" sz="1200" dirty="0" smtClean="0"/>
              <a:t>With our Proactive support experience, we proactively address problems before they occur and give you immediate access to the experts (e.g. direct access to level 2 support and no more dealing with escalations through multiple call centers) and you receive the expert guidance you need to minimize downtime and optimize performance.  For example, our customers can address </a:t>
            </a:r>
            <a:r>
              <a:rPr lang="en-GB" sz="1200" dirty="0" smtClean="0"/>
              <a:t>unplanned downtime 66% faster and resolve support issues on the first attempt 95% of the time.</a:t>
            </a:r>
          </a:p>
          <a:p>
            <a:pPr>
              <a:buFontTx/>
              <a:buChar char="-"/>
            </a:pPr>
            <a:r>
              <a:rPr lang="en-GB" sz="1200" dirty="0" smtClean="0"/>
              <a:t>Our Simplified support experience means you receive simple, straightforward support choices and we provide </a:t>
            </a:r>
            <a:r>
              <a:rPr lang="en-US" sz="1200" dirty="0" smtClean="0"/>
              <a:t>a single point of contact throughout the support experience, e.g. we leverage our relationships with the industry leading ISVs to resolve hardware and software problems, even if you didn’t license your software from HP…meaning no more finger pointing.</a:t>
            </a:r>
          </a:p>
          <a:p>
            <a:pPr>
              <a:buFontTx/>
              <a:buChar char="-"/>
            </a:pPr>
            <a:r>
              <a:rPr lang="en-US" sz="1200" dirty="0" smtClean="0"/>
              <a:t>Choice to receive support directly from HP or directly from one of HP’s Authorized Support Partners, ensuring you receive the proactive support you need from someone who knows you and your business, and is backed by a global ecosystem of experts, tools &amp; technology.  This is something no TPM on earth can provide.  And the new HP Always On Support Portfolio offers the ability to completely customize the support experience including relationship management, call handling, proactive and reactive services and full multivendor support worldwide..</a:t>
            </a:r>
          </a:p>
          <a:p>
            <a:endParaRPr lang="en-US" sz="1200" dirty="0" smtClean="0"/>
          </a:p>
          <a:p>
            <a:r>
              <a:rPr lang="en-US" sz="1200" dirty="0" smtClean="0"/>
              <a:t>Next let’s talk about our support point of view</a:t>
            </a:r>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4</a:t>
            </a:fld>
            <a:endParaRPr lang="en-GB" dirty="0"/>
          </a:p>
        </p:txBody>
      </p:sp>
    </p:spTree>
    <p:extLst>
      <p:ext uri="{BB962C8B-B14F-4D97-AF65-F5344CB8AC3E}">
        <p14:creationId xmlns:p14="http://schemas.microsoft.com/office/powerpoint/2010/main" val="319851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ct val="0"/>
              </a:spcBef>
            </a:pPr>
            <a:r>
              <a:rPr lang="en-US" sz="1200" dirty="0" smtClean="0">
                <a:solidFill>
                  <a:srgbClr val="000000"/>
                </a:solidFill>
                <a:latin typeface="Futura Bk" pitchFamily="34" charset="0"/>
                <a:ea typeface="Times New Roman"/>
                <a:cs typeface="Times New Roman"/>
              </a:rPr>
              <a:t>At HP, we’re asking the question:  If your environment is changing, shouldn’t your support experience change too?  </a:t>
            </a:r>
          </a:p>
          <a:p>
            <a:r>
              <a:rPr lang="en-US" sz="1200" dirty="0" smtClean="0">
                <a:solidFill>
                  <a:srgbClr val="000000"/>
                </a:solidFill>
                <a:latin typeface="Futura Bk" pitchFamily="34" charset="0"/>
                <a:ea typeface="Times New Roman"/>
                <a:cs typeface="Times New Roman"/>
              </a:rPr>
              <a:t>As I  talked about on the last slide, core support processes have been mired in the “old world” of IT sprawl, isolated islands of limited automation and a disproportionate investment of IT resources in operations versus innovation.  Simply stated…today’s support processes have not kept up with the dramatic changes in the IT environment and have become out of sync with the realities and demands of today’s enterprise.  They have become harder to manage and more complex, hurting performance and increasing costs</a:t>
            </a:r>
            <a:br>
              <a:rPr lang="en-US" sz="1200" dirty="0" smtClean="0">
                <a:solidFill>
                  <a:srgbClr val="000000"/>
                </a:solidFill>
                <a:latin typeface="Futura Bk" pitchFamily="34" charset="0"/>
                <a:ea typeface="Times New Roman"/>
                <a:cs typeface="Times New Roman"/>
              </a:rPr>
            </a:br>
            <a:r>
              <a:rPr lang="en-US" sz="1200" dirty="0" smtClean="0">
                <a:solidFill>
                  <a:srgbClr val="000000"/>
                </a:solidFill>
                <a:latin typeface="Futura Bk" pitchFamily="34" charset="0"/>
                <a:ea typeface="Times New Roman"/>
                <a:cs typeface="Times New Roman"/>
              </a:rPr>
              <a:t> We actually have something we call our Revolutionary Credo. </a:t>
            </a:r>
            <a:r>
              <a:rPr lang="en-US" sz="1200" dirty="0" smtClean="0">
                <a:latin typeface="Futura Bk" pitchFamily="34" charset="0"/>
              </a:rPr>
              <a:t>Just like the founding fathers of the united states had a declaration around our rights – we  have a set of customer rights for support and we based on our new support portfolio on this credo</a:t>
            </a:r>
            <a:r>
              <a:rPr lang="en-US" sz="1200" dirty="0" smtClean="0">
                <a:solidFill>
                  <a:srgbClr val="000000"/>
                </a:solidFill>
                <a:latin typeface="Futura Bk" pitchFamily="34" charset="0"/>
                <a:ea typeface="Times New Roman"/>
                <a:cs typeface="Times New Roman"/>
              </a:rPr>
              <a:t>. Here are a few of our  “We believe” statements: </a:t>
            </a:r>
            <a:r>
              <a:rPr lang="en-US" sz="1200" dirty="0" smtClean="0"/>
              <a:t>:</a:t>
            </a:r>
          </a:p>
          <a:p>
            <a:pPr>
              <a:buFont typeface="Arial" pitchFamily="34" charset="0"/>
              <a:buChar char="•"/>
            </a:pPr>
            <a:r>
              <a:rPr lang="en-US" sz="1200" dirty="0" smtClean="0"/>
              <a:t> We believe you need a direct connection to experts anytime anywhere.</a:t>
            </a:r>
          </a:p>
          <a:p>
            <a:pPr>
              <a:buFont typeface="Arial" pitchFamily="34" charset="0"/>
              <a:buChar char="•"/>
            </a:pPr>
            <a:r>
              <a:rPr lang="en-US" sz="1200" dirty="0" smtClean="0"/>
              <a:t>We believe routine problems should fix themselves.</a:t>
            </a:r>
          </a:p>
          <a:p>
            <a:pPr>
              <a:buFont typeface="Arial" pitchFamily="34" charset="0"/>
              <a:buChar char="•"/>
            </a:pPr>
            <a:r>
              <a:rPr lang="en-US" sz="1200" dirty="0" smtClean="0"/>
              <a:t>We believe getting the most performance from your systems is not just your problem.</a:t>
            </a:r>
          </a:p>
          <a:p>
            <a:pPr>
              <a:lnSpc>
                <a:spcPct val="120000"/>
              </a:lnSpc>
              <a:spcBef>
                <a:spcPct val="0"/>
              </a:spcBef>
            </a:pPr>
            <a:r>
              <a:rPr lang="en-US" altLang="ja-JP" sz="1200" dirty="0" smtClean="0">
                <a:latin typeface="Futura Bk" pitchFamily="34" charset="0"/>
                <a:ea typeface="ＭＳ Ｐゴシック" charset="-128"/>
              </a:rPr>
              <a:t>Our New Always On Support Portfolio provides a support experience that is personalized, proactive and simplified</a:t>
            </a:r>
          </a:p>
          <a:p>
            <a:r>
              <a:rPr lang="en-US" altLang="ja-JP" sz="1200" u="sng" dirty="0" smtClean="0">
                <a:latin typeface="Futura Bk" pitchFamily="34" charset="0"/>
                <a:ea typeface="ＭＳ Ｐゴシック" charset="-128"/>
              </a:rPr>
              <a:t>Personalized</a:t>
            </a:r>
            <a:r>
              <a:rPr lang="en-US" altLang="ja-JP" sz="1200" dirty="0" smtClean="0">
                <a:latin typeface="Futura Bk" pitchFamily="34" charset="0"/>
                <a:ea typeface="ＭＳ Ｐゴシック" charset="-128"/>
              </a:rPr>
              <a:t>: Customers decide how, when and where they receive Support – either directly from HP or our Authorized Support Partners who know their IT environment.</a:t>
            </a:r>
            <a:endParaRPr lang="en-US" sz="1200" dirty="0" smtClean="0">
              <a:latin typeface="Futura Bk" pitchFamily="34" charset="0"/>
            </a:endParaRPr>
          </a:p>
          <a:p>
            <a:r>
              <a:rPr lang="en-US" altLang="ja-JP" sz="1200" u="sng" dirty="0" smtClean="0">
                <a:latin typeface="Futura Bk" pitchFamily="34" charset="0"/>
                <a:ea typeface="ＭＳ Ｐゴシック" charset="-128"/>
              </a:rPr>
              <a:t>Proactive</a:t>
            </a:r>
            <a:r>
              <a:rPr lang="en-US" altLang="ja-JP" sz="1200" dirty="0" smtClean="0">
                <a:latin typeface="Futura Bk" pitchFamily="34" charset="0"/>
                <a:ea typeface="ＭＳ Ｐゴシック" charset="-128"/>
              </a:rPr>
              <a:t>: Leverage next generation HP products and enhanced remote and online support tools that k</a:t>
            </a:r>
            <a:r>
              <a:rPr lang="en-US" sz="1200" dirty="0" smtClean="0">
                <a:latin typeface="Futura Bk" pitchFamily="34" charset="0"/>
              </a:rPr>
              <a:t>eep infrastructure aligned and up to date, and access to the best people when there is have a problem.</a:t>
            </a:r>
          </a:p>
          <a:p>
            <a:r>
              <a:rPr lang="en-US" altLang="ja-JP" sz="1200" u="sng" dirty="0" smtClean="0">
                <a:latin typeface="Futura Bk" pitchFamily="34" charset="0"/>
                <a:ea typeface="ＭＳ Ｐゴシック" charset="-128"/>
              </a:rPr>
              <a:t>Simplified</a:t>
            </a:r>
            <a:r>
              <a:rPr lang="en-US" altLang="ja-JP" sz="1200" dirty="0" smtClean="0">
                <a:latin typeface="Futura Bk" pitchFamily="34" charset="0"/>
                <a:ea typeface="ＭＳ Ｐゴシック" charset="-128"/>
              </a:rPr>
              <a:t>: Straightforward service levels and a Single Point of Contact from initial call to resolution backed by </a:t>
            </a:r>
            <a:r>
              <a:rPr lang="en-US" sz="1200" dirty="0" smtClean="0">
                <a:latin typeface="Futura Bk" pitchFamily="34" charset="0"/>
              </a:rPr>
              <a:t>tools, deep skills, and an ecosystem of global partnerships.</a:t>
            </a:r>
            <a:endParaRPr lang="en-US" altLang="ja-JP" sz="1200" dirty="0" smtClean="0">
              <a:latin typeface="Futura Bk" pitchFamily="34" charset="0"/>
              <a:ea typeface="ＭＳ Ｐゴシック" charset="-128"/>
            </a:endParaRPr>
          </a:p>
          <a:p>
            <a:pPr>
              <a:lnSpc>
                <a:spcPct val="120000"/>
              </a:lnSpc>
              <a:spcBef>
                <a:spcPct val="0"/>
              </a:spcBef>
            </a:pPr>
            <a:r>
              <a:rPr lang="en-US" sz="1200" dirty="0" smtClean="0">
                <a:latin typeface="Futura Bk" pitchFamily="34" charset="0"/>
              </a:rPr>
              <a:t>Last month we talked about  the next evolution of our personalized, proactive, simplified support experience when we announced Gen 8.</a:t>
            </a:r>
          </a:p>
        </p:txBody>
      </p:sp>
      <p:sp>
        <p:nvSpPr>
          <p:cNvPr id="4" name="Slide Number Placeholder 3"/>
          <p:cNvSpPr>
            <a:spLocks noGrp="1"/>
          </p:cNvSpPr>
          <p:nvPr>
            <p:ph type="sldNum" sz="quarter" idx="10"/>
          </p:nvPr>
        </p:nvSpPr>
        <p:spPr/>
        <p:txBody>
          <a:bodyPr/>
          <a:lstStyle/>
          <a:p>
            <a:fld id="{22A853E8-D85F-5D49-95D2-E1D96ABFE2B9}" type="slidenum">
              <a:rPr lang="en-GB" smtClean="0"/>
              <a:pPr/>
              <a:t>5</a:t>
            </a:fld>
            <a:endParaRPr lang="en-GB" dirty="0"/>
          </a:p>
        </p:txBody>
      </p:sp>
    </p:spTree>
    <p:extLst>
      <p:ext uri="{BB962C8B-B14F-4D97-AF65-F5344CB8AC3E}">
        <p14:creationId xmlns:p14="http://schemas.microsoft.com/office/powerpoint/2010/main" val="2616783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Arial"/>
                <a:ea typeface="+mn-ea"/>
                <a:cs typeface="+mn-cs"/>
              </a:rPr>
              <a:t>Customers’ enterprise have been are changing, so are their  IT requirements.   They are   in the process of modernizing infrastructure through convergence, virtualization, and cloud solutions.  As a result, core support processes have become harder to manage and more complex, hurting performance and increasing costs.   At HP, we believe support requirements have evolved. Customer today, need a push-button simplicity from technology and support. They want their routine problems to get fixed automatically.  They want the maximum performance from their systems and a better customer experience – converged across hardware, services, and vendors.</a:t>
            </a:r>
          </a:p>
          <a:p>
            <a:r>
              <a:rPr lang="en-US" sz="1200" kern="1200" dirty="0" smtClean="0">
                <a:solidFill>
                  <a:schemeClr val="tx1"/>
                </a:solidFill>
                <a:latin typeface="Arial"/>
                <a:ea typeface="+mn-ea"/>
                <a:cs typeface="+mn-cs"/>
              </a:rPr>
              <a:t>Customers</a:t>
            </a:r>
            <a:r>
              <a:rPr lang="en-US" sz="1200" kern="1200" baseline="0" dirty="0" smtClean="0">
                <a:solidFill>
                  <a:schemeClr val="tx1"/>
                </a:solidFill>
                <a:latin typeface="Arial"/>
                <a:ea typeface="+mn-ea"/>
                <a:cs typeface="+mn-cs"/>
              </a:rPr>
              <a:t> want </a:t>
            </a:r>
            <a:r>
              <a:rPr lang="en-US" sz="1200" kern="1200" dirty="0" smtClean="0">
                <a:solidFill>
                  <a:schemeClr val="tx1"/>
                </a:solidFill>
                <a:latin typeface="Arial"/>
                <a:ea typeface="+mn-ea"/>
                <a:cs typeface="+mn-cs"/>
              </a:rPr>
              <a:t>more value from IT for less.  </a:t>
            </a:r>
          </a:p>
          <a:p>
            <a:r>
              <a:rPr lang="en-US" sz="1200" kern="1200" dirty="0" smtClean="0">
                <a:solidFill>
                  <a:schemeClr val="tx1"/>
                </a:solidFill>
                <a:latin typeface="Arial"/>
                <a:ea typeface="+mn-ea"/>
                <a:cs typeface="+mn-cs"/>
              </a:rPr>
              <a:t>And that is why we are revolutionizing support so that customers get best in class support – anytime, anywhere. </a:t>
            </a:r>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6</a:t>
            </a:fld>
            <a:endParaRPr lang="en-GB" dirty="0"/>
          </a:p>
        </p:txBody>
      </p:sp>
    </p:spTree>
    <p:extLst>
      <p:ext uri="{BB962C8B-B14F-4D97-AF65-F5344CB8AC3E}">
        <p14:creationId xmlns:p14="http://schemas.microsoft.com/office/powerpoint/2010/main" val="3471223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defTabSz="448553">
              <a:lnSpc>
                <a:spcPct val="85000"/>
              </a:lnSpc>
            </a:pPr>
            <a:r>
              <a:rPr lang="en-US" dirty="0" smtClean="0">
                <a:solidFill>
                  <a:prstClr val="black"/>
                </a:solidFill>
              </a:rPr>
              <a:t>Pre-defined pursuit process and collateral for different customer segments</a:t>
            </a:r>
          </a:p>
          <a:p>
            <a:pPr algn="ctr" defTabSz="448553">
              <a:lnSpc>
                <a:spcPct val="85000"/>
              </a:lnSpc>
            </a:pPr>
            <a:endParaRPr lang="en-US" dirty="0" smtClean="0">
              <a:solidFill>
                <a:prstClr val="black"/>
              </a:solidFill>
            </a:endParaRPr>
          </a:p>
          <a:p>
            <a:pPr algn="ctr" defTabSz="448553">
              <a:lnSpc>
                <a:spcPct val="85000"/>
              </a:lnSpc>
            </a:pPr>
            <a:r>
              <a:rPr lang="en-US" dirty="0" smtClean="0">
                <a:solidFill>
                  <a:prstClr val="black"/>
                </a:solidFill>
              </a:rPr>
              <a:t>Includes a Configuration and Pricing Template with recommended frequency/size of deliverables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8</a:t>
            </a:fld>
            <a:endParaRPr lang="en-GB" dirty="0"/>
          </a:p>
        </p:txBody>
      </p:sp>
    </p:spTree>
    <p:extLst>
      <p:ext uri="{BB962C8B-B14F-4D97-AF65-F5344CB8AC3E}">
        <p14:creationId xmlns:p14="http://schemas.microsoft.com/office/powerpoint/2010/main" val="2957939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Datacenter Care is an exciting new TS Support offer which is part of the portfolio transformation. It enables TS to better meet the needs of customers with scale out environments moving to a Converged Infrastructure in the delivery of Cloud based services. </a:t>
            </a:r>
          </a:p>
          <a:p>
            <a:r>
              <a:rPr lang="en-US" dirty="0" smtClean="0"/>
              <a:t> </a:t>
            </a:r>
          </a:p>
          <a:p>
            <a:r>
              <a:rPr lang="en-US" dirty="0" smtClean="0"/>
              <a:t>Datacenter Care is designed to be HP’s most flexible support offering, customizable to fit any specific requirements a customer may have. These range from support of a discrete IT solution to an entire data center containing many thousands of devices including multivendor non HP equipment. The base service provides the customer with an assigned account team to manage their overall support experience plus access to HP’s best call handling experience with fast access to technical staff who knows the customers environment. The new service offering replaces Mission Critical Partnership, adding increased flexibility and new capabilities around service entitlement making it a better fit for Service Providers or any customer with a need for flexible end to end support. </a:t>
            </a:r>
          </a:p>
          <a:p>
            <a:r>
              <a:rPr lang="en-US" b="1" dirty="0" smtClean="0"/>
              <a:t>Service Features Include:</a:t>
            </a:r>
          </a:p>
          <a:p>
            <a:endParaRPr lang="en-US" b="1" dirty="0" smtClean="0"/>
          </a:p>
          <a:p>
            <a:pPr marL="228537" indent="-228537" defTabSz="914152">
              <a:spcBef>
                <a:spcPct val="25000"/>
              </a:spcBef>
              <a:spcAft>
                <a:spcPct val="10000"/>
              </a:spcAft>
              <a:buSzPct val="80000"/>
              <a:buFont typeface="Arial" pitchFamily="34" charset="0"/>
              <a:buChar char="•"/>
            </a:pPr>
            <a:r>
              <a:rPr lang="en-US" u="sng" dirty="0" smtClean="0"/>
              <a:t>Single point of accountability  (assigned account team)</a:t>
            </a:r>
          </a:p>
          <a:p>
            <a:pPr marL="228537" indent="-228537" defTabSz="914152">
              <a:spcBef>
                <a:spcPct val="25000"/>
              </a:spcBef>
              <a:spcAft>
                <a:spcPct val="10000"/>
              </a:spcAft>
              <a:buSzPct val="80000"/>
              <a:buFont typeface="Arial" pitchFamily="34" charset="0"/>
              <a:buChar char="•"/>
            </a:pPr>
            <a:r>
              <a:rPr lang="en-US" dirty="0" smtClean="0"/>
              <a:t>Single telephone number reactive support for </a:t>
            </a:r>
            <a:r>
              <a:rPr lang="en-US" u="sng" dirty="0" smtClean="0"/>
              <a:t>the whole of your environment</a:t>
            </a:r>
          </a:p>
          <a:p>
            <a:pPr marL="228537" indent="-228537" defTabSz="914152">
              <a:spcBef>
                <a:spcPct val="25000"/>
              </a:spcBef>
              <a:spcAft>
                <a:spcPct val="10000"/>
              </a:spcAft>
              <a:buSzPct val="80000"/>
              <a:buFont typeface="Arial" pitchFamily="34" charset="0"/>
              <a:buChar char="•"/>
            </a:pPr>
            <a:r>
              <a:rPr lang="en-US" u="sng" dirty="0" smtClean="0"/>
              <a:t>Rapid access </a:t>
            </a:r>
            <a:r>
              <a:rPr lang="en-US" dirty="0" smtClean="0"/>
              <a:t>to technical specialists for critical incidents</a:t>
            </a:r>
          </a:p>
          <a:p>
            <a:pPr marL="228537" indent="-228537" defTabSz="914152">
              <a:spcBef>
                <a:spcPct val="25000"/>
              </a:spcBef>
              <a:spcAft>
                <a:spcPct val="10000"/>
              </a:spcAft>
              <a:buSzPct val="80000"/>
              <a:buFont typeface="Arial" pitchFamily="34" charset="0"/>
              <a:buChar char="•"/>
            </a:pPr>
            <a:r>
              <a:rPr lang="en-GB" dirty="0" smtClean="0"/>
              <a:t>Choose the </a:t>
            </a:r>
            <a:r>
              <a:rPr lang="en-GB" u="sng" dirty="0" smtClean="0"/>
              <a:t>exact reactive and proactive </a:t>
            </a:r>
            <a:r>
              <a:rPr lang="en-GB" dirty="0" smtClean="0"/>
              <a:t>support you need</a:t>
            </a:r>
          </a:p>
          <a:p>
            <a:pPr marL="228537" indent="-228537" defTabSz="914152">
              <a:spcBef>
                <a:spcPct val="25000"/>
              </a:spcBef>
              <a:spcAft>
                <a:spcPct val="10000"/>
              </a:spcAft>
              <a:buSzPct val="80000"/>
              <a:buFont typeface="Arial" pitchFamily="34" charset="0"/>
              <a:buChar char="•"/>
            </a:pPr>
            <a:r>
              <a:rPr lang="en-GB" dirty="0" smtClean="0"/>
              <a:t>Pricing based on need and </a:t>
            </a:r>
            <a:r>
              <a:rPr lang="en-GB" u="sng" dirty="0" smtClean="0"/>
              <a:t>usage, not number of devices</a:t>
            </a:r>
          </a:p>
          <a:p>
            <a:pPr marL="228537" indent="-228537" defTabSz="914152">
              <a:spcBef>
                <a:spcPct val="25000"/>
              </a:spcBef>
              <a:spcAft>
                <a:spcPct val="10000"/>
              </a:spcAft>
              <a:buSzPct val="80000"/>
              <a:buFont typeface="Arial" pitchFamily="34" charset="0"/>
              <a:buChar char="•"/>
            </a:pPr>
            <a:r>
              <a:rPr lang="en-GB" dirty="0" smtClean="0"/>
              <a:t>Accommodates </a:t>
            </a:r>
            <a:r>
              <a:rPr lang="en-GB" u="sng" dirty="0" smtClean="0"/>
              <a:t>multivendor systems</a:t>
            </a:r>
            <a:r>
              <a:rPr lang="en-GB" dirty="0" smtClean="0"/>
              <a:t>, existing devices &amp; contracts</a:t>
            </a:r>
            <a:r>
              <a:rPr lang="en-GB" u="sng" dirty="0" smtClean="0"/>
              <a:t>, including warranty devices</a:t>
            </a:r>
          </a:p>
          <a:p>
            <a:pPr marL="228537" indent="-228537" defTabSz="914152">
              <a:spcBef>
                <a:spcPct val="25000"/>
              </a:spcBef>
              <a:spcAft>
                <a:spcPct val="10000"/>
              </a:spcAft>
              <a:buSzPct val="80000"/>
              <a:buFont typeface="Arial" pitchFamily="34" charset="0"/>
              <a:buChar char="•"/>
            </a:pPr>
            <a:r>
              <a:rPr lang="en-GB" u="sng" dirty="0" smtClean="0"/>
              <a:t>Easy to add </a:t>
            </a:r>
            <a:r>
              <a:rPr lang="en-GB" dirty="0" smtClean="0"/>
              <a:t>additional devices over time</a:t>
            </a:r>
          </a:p>
          <a:p>
            <a:pPr marL="228537" indent="-228537" defTabSz="914152">
              <a:spcBef>
                <a:spcPct val="25000"/>
              </a:spcBef>
              <a:spcAft>
                <a:spcPct val="10000"/>
              </a:spcAft>
              <a:buSzPct val="80000"/>
              <a:buFont typeface="Arial" pitchFamily="34" charset="0"/>
              <a:buChar char="•"/>
            </a:pPr>
            <a:r>
              <a:rPr lang="en-US" dirty="0" smtClean="0"/>
              <a:t>Improve IT availability and </a:t>
            </a:r>
            <a:r>
              <a:rPr lang="en-US" u="sng" dirty="0" smtClean="0"/>
              <a:t>reduce downtime</a:t>
            </a:r>
          </a:p>
          <a:p>
            <a:pPr marL="228537" indent="-228537" defTabSz="914152">
              <a:spcBef>
                <a:spcPct val="25000"/>
              </a:spcBef>
              <a:spcAft>
                <a:spcPct val="10000"/>
              </a:spcAft>
              <a:buSzPct val="80000"/>
              <a:buFont typeface="Arial" pitchFamily="34" charset="0"/>
              <a:buChar char="•"/>
            </a:pPr>
            <a:r>
              <a:rPr lang="en-US" dirty="0" smtClean="0"/>
              <a:t>Collaborative approach to continual improvement </a:t>
            </a:r>
            <a:r>
              <a:rPr lang="en-US" u="sng" dirty="0" smtClean="0"/>
              <a:t>saving money &amp; driving efficiencies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9</a:t>
            </a:fld>
            <a:endParaRPr lang="en-GB" dirty="0"/>
          </a:p>
        </p:txBody>
      </p:sp>
    </p:spTree>
    <p:extLst>
      <p:ext uri="{BB962C8B-B14F-4D97-AF65-F5344CB8AC3E}">
        <p14:creationId xmlns:p14="http://schemas.microsoft.com/office/powerpoint/2010/main" val="681232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 t important feature in Datacenter care is the relationship management that we provide to the customer.  This slide depicts the high level of HP expertise that a customer can rely on when the choose a Datacenter support agreement.</a:t>
            </a:r>
            <a:endParaRPr lang="en-US" dirty="0"/>
          </a:p>
        </p:txBody>
      </p:sp>
      <p:sp>
        <p:nvSpPr>
          <p:cNvPr id="4" name="Slide Number Placeholder 3"/>
          <p:cNvSpPr>
            <a:spLocks noGrp="1"/>
          </p:cNvSpPr>
          <p:nvPr>
            <p:ph type="sldNum" sz="quarter" idx="10"/>
          </p:nvPr>
        </p:nvSpPr>
        <p:spPr/>
        <p:txBody>
          <a:bodyPr/>
          <a:lstStyle/>
          <a:p>
            <a:fld id="{22A853E8-D85F-5D49-95D2-E1D96ABFE2B9}" type="slidenum">
              <a:rPr lang="en-GB" smtClean="0"/>
              <a:pPr/>
              <a:t>10</a:t>
            </a:fld>
            <a:endParaRPr lang="en-GB" dirty="0"/>
          </a:p>
        </p:txBody>
      </p:sp>
    </p:spTree>
    <p:extLst>
      <p:ext uri="{BB962C8B-B14F-4D97-AF65-F5344CB8AC3E}">
        <p14:creationId xmlns:p14="http://schemas.microsoft.com/office/powerpoint/2010/main" val="506210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Enhanced Call Handling is a new term used to describe the call support experience available through Datacenter Care.  It is at the same level as our traditional Mission Critical level of call experience.  We are trying to move away from the messaging around Mission Critical when dealing with the Hyperscale market segment.</a:t>
            </a:r>
          </a:p>
          <a:p>
            <a:r>
              <a:rPr lang="en-US" dirty="0" smtClean="0"/>
              <a:t> </a:t>
            </a:r>
          </a:p>
          <a:p>
            <a:r>
              <a:rPr lang="en-US" dirty="0" smtClean="0"/>
              <a:t>Enhanced Call Handling provides the customer with: </a:t>
            </a:r>
          </a:p>
          <a:p>
            <a:r>
              <a:rPr lang="en-US" dirty="0" smtClean="0"/>
              <a:t> </a:t>
            </a:r>
          </a:p>
          <a:p>
            <a:pPr lvl="0">
              <a:buFont typeface="Arial" pitchFamily="34" charset="0"/>
              <a:buChar char="•"/>
            </a:pPr>
            <a:r>
              <a:rPr lang="en-US" dirty="0" smtClean="0"/>
              <a:t>Rapid access to a Technical Support Specialist (either in the MCSC or the HSCOE)</a:t>
            </a:r>
          </a:p>
          <a:p>
            <a:pPr lvl="0">
              <a:buFont typeface="Arial" pitchFamily="34" charset="0"/>
              <a:buChar char="•"/>
            </a:pPr>
            <a:r>
              <a:rPr lang="en-US" dirty="0" smtClean="0"/>
              <a:t>Priority Elevation to advanced technical resources or competency centers for critical calls</a:t>
            </a:r>
          </a:p>
          <a:p>
            <a:pPr lvl="0">
              <a:buFont typeface="Arial" pitchFamily="34" charset="0"/>
              <a:buChar char="•"/>
            </a:pPr>
            <a:r>
              <a:rPr lang="en-US" dirty="0" smtClean="0"/>
              <a:t>Active end to end case management and ownership</a:t>
            </a:r>
          </a:p>
          <a:p>
            <a:pPr lvl="0">
              <a:buFont typeface="Arial" pitchFamily="34" charset="0"/>
              <a:buChar char="•"/>
            </a:pPr>
            <a:r>
              <a:rPr lang="en-US" dirty="0" smtClean="0"/>
              <a:t>Local language, local culture</a:t>
            </a:r>
          </a:p>
          <a:p>
            <a:pPr lvl="0">
              <a:buFont typeface="Arial" pitchFamily="34" charset="0"/>
              <a:buChar char="•"/>
            </a:pPr>
            <a:r>
              <a:rPr lang="en-US" dirty="0" smtClean="0"/>
              <a:t>Technical call agent has knowledge of customer’s environment</a:t>
            </a:r>
          </a:p>
          <a:p>
            <a:pPr lvl="0">
              <a:buFont typeface="Arial" pitchFamily="34" charset="0"/>
              <a:buChar char="•"/>
            </a:pPr>
            <a:r>
              <a:rPr lang="en-US" dirty="0" smtClean="0"/>
              <a:t>High level of technical expertise</a:t>
            </a:r>
          </a:p>
          <a:p>
            <a:pPr lvl="0">
              <a:buFont typeface="Arial" pitchFamily="34" charset="0"/>
              <a:buChar char="•"/>
            </a:pPr>
            <a:r>
              <a:rPr lang="en-US" dirty="0" smtClean="0"/>
              <a:t>Solution oriented reactive support</a:t>
            </a:r>
          </a:p>
          <a:p>
            <a:pPr lvl="0">
              <a:buFont typeface="Arial" pitchFamily="34" charset="0"/>
              <a:buChar char="•"/>
            </a:pPr>
            <a:r>
              <a:rPr lang="en-US" dirty="0" smtClean="0"/>
              <a:t>Critical Event Management for critical calls</a:t>
            </a:r>
          </a:p>
          <a:p>
            <a:pPr lvl="0">
              <a:buFont typeface="Arial" pitchFamily="34" charset="0"/>
              <a:buChar char="•"/>
            </a:pPr>
            <a:r>
              <a:rPr lang="en-US" dirty="0" smtClean="0"/>
              <a:t>Mission Critical mindset</a:t>
            </a:r>
          </a:p>
          <a:p>
            <a:pPr lvl="0">
              <a:buFont typeface="Arial" pitchFamily="34" charset="0"/>
              <a:buChar char="•"/>
            </a:pPr>
            <a:r>
              <a:rPr lang="en-US" dirty="0" smtClean="0"/>
              <a:t>Collaboration with assigned account team (TAM, ASM, DHS)</a:t>
            </a:r>
          </a:p>
          <a:p>
            <a:pPr lvl="0">
              <a:buFont typeface="Arial" pitchFamily="34" charset="0"/>
              <a:buChar char="•"/>
            </a:pPr>
            <a:r>
              <a:rPr lang="en-US" dirty="0" smtClean="0"/>
              <a:t>Dispatch as needed for Break/Fix</a:t>
            </a:r>
          </a:p>
          <a:p>
            <a:pPr lvl="0">
              <a:buFont typeface="Arial" pitchFamily="34" charset="0"/>
              <a:buChar char="•"/>
            </a:pPr>
            <a:r>
              <a:rPr lang="en-US" dirty="0" smtClean="0"/>
              <a:t>On-site field support</a:t>
            </a:r>
          </a:p>
          <a:p>
            <a:pPr lvl="0">
              <a:buFont typeface="Arial" pitchFamily="34" charset="0"/>
              <a:buChar char="•"/>
            </a:pPr>
            <a:r>
              <a:rPr lang="en-US" dirty="0" smtClean="0"/>
              <a:t>Datacenter Hardware Specialist</a:t>
            </a:r>
          </a:p>
          <a:p>
            <a:pPr lvl="0">
              <a:buFont typeface="Arial" pitchFamily="34" charset="0"/>
              <a:buChar char="•"/>
            </a:pPr>
            <a:r>
              <a:rPr lang="en-US" dirty="0" smtClean="0"/>
              <a:t>Mission Critical parts pool (for CTR devices)</a:t>
            </a:r>
          </a:p>
          <a:p>
            <a:pPr lvl="0"/>
            <a:endParaRPr lang="en-US" dirty="0" smtClean="0"/>
          </a:p>
        </p:txBody>
      </p:sp>
      <p:sp>
        <p:nvSpPr>
          <p:cNvPr id="4" name="Slide Number Placeholder 3"/>
          <p:cNvSpPr>
            <a:spLocks noGrp="1"/>
          </p:cNvSpPr>
          <p:nvPr>
            <p:ph type="sldNum" sz="quarter" idx="10"/>
          </p:nvPr>
        </p:nvSpPr>
        <p:spPr/>
        <p:txBody>
          <a:bodyPr/>
          <a:lstStyle/>
          <a:p>
            <a:fld id="{22A853E8-D85F-5D49-95D2-E1D96ABFE2B9}" type="slidenum">
              <a:rPr lang="en-GB" smtClean="0"/>
              <a:pPr/>
              <a:t>11</a:t>
            </a:fld>
            <a:endParaRPr lang="en-GB" dirty="0"/>
          </a:p>
        </p:txBody>
      </p:sp>
    </p:spTree>
    <p:extLst>
      <p:ext uri="{BB962C8B-B14F-4D97-AF65-F5344CB8AC3E}">
        <p14:creationId xmlns:p14="http://schemas.microsoft.com/office/powerpoint/2010/main" val="34976002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pd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pd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black">
          <a:xfrm>
            <a:off x="317345" y="1788111"/>
            <a:ext cx="6453390" cy="1206484"/>
          </a:xfrm>
        </p:spPr>
        <p:txBody>
          <a:bodyPr anchor="b"/>
          <a:lstStyle>
            <a:lvl1pPr>
              <a:lnSpc>
                <a:spcPct val="800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bwMode="black">
          <a:xfrm>
            <a:off x="338695" y="3002975"/>
            <a:ext cx="6400800" cy="131445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6" name="Picture 5" descr="HP_logo_old_NewBlue_LARGE.png"/>
          <p:cNvPicPr>
            <a:picLocks noChangeAspect="1"/>
          </p:cNvPicPr>
          <p:nvPr userDrawn="1"/>
        </p:nvPicPr>
        <p:blipFill>
          <a:blip r:embed="rId2"/>
          <a:stretch>
            <a:fillRect/>
          </a:stretch>
        </p:blipFill>
        <p:spPr>
          <a:xfrm>
            <a:off x="6955858" y="361950"/>
            <a:ext cx="1899430" cy="1882621"/>
          </a:xfrm>
          <a:prstGeom prst="rect">
            <a:avLst/>
          </a:prstGeom>
        </p:spPr>
      </p:pic>
      <p:sp>
        <p:nvSpPr>
          <p:cNvPr id="7" name="TextBox 6"/>
          <p:cNvSpPr txBox="1"/>
          <p:nvPr userDrawn="1"/>
        </p:nvSpPr>
        <p:spPr>
          <a:xfrm>
            <a:off x="263525" y="4660800"/>
            <a:ext cx="3117850" cy="415498"/>
          </a:xfrm>
          <a:prstGeom prst="rect">
            <a:avLst/>
          </a:prstGeom>
          <a:noFill/>
        </p:spPr>
        <p:txBody>
          <a:bodyPr wrap="square"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chemeClr val="tx1"/>
                </a:solidFill>
                <a:latin typeface="Arial"/>
                <a:cs typeface="Arial"/>
              </a:rPr>
              <a:t>© Copyright 2012 Hewlett-Packard Development Company, L.P. </a:t>
            </a:r>
            <a:br>
              <a:rPr lang="en-US" sz="700" b="0" i="0" dirty="0" smtClean="0">
                <a:solidFill>
                  <a:schemeClr val="tx1"/>
                </a:solidFill>
                <a:latin typeface="Arial"/>
                <a:cs typeface="Arial"/>
              </a:rPr>
            </a:br>
            <a:r>
              <a:rPr lang="en-US" sz="700" b="0" i="0" dirty="0" smtClean="0">
                <a:solidFill>
                  <a:schemeClr val="tx1"/>
                </a:solidFill>
                <a:latin typeface="Arial"/>
                <a:cs typeface="Arial"/>
              </a:rPr>
              <a:t>The information contained herein is subject to change without notice.</a:t>
            </a:r>
          </a:p>
          <a:p>
            <a:endParaRPr lang="en-US" sz="700" dirty="0">
              <a:solidFill>
                <a:schemeClr val="tx1"/>
              </a:solidFill>
              <a:latin typeface="Arial"/>
              <a:cs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Line with Subtitl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black">
          <a:xfrm>
            <a:off x="331469" y="751390"/>
            <a:ext cx="8460105" cy="276999"/>
          </a:xfrm>
          <a:prstGeom prst="rect">
            <a:avLst/>
          </a:prstGeom>
        </p:spPr>
        <p:txBody>
          <a:bodyPr wrap="square" anchor="t">
            <a:spAutoFit/>
          </a:bodyPr>
          <a:lstStyle>
            <a:lvl1pPr marL="0" indent="0" algn="l">
              <a:lnSpc>
                <a:spcPct val="100000"/>
              </a:lnSpc>
              <a:buNone/>
              <a:defRPr sz="1800" b="0" i="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7" name="Title 6"/>
          <p:cNvSpPr>
            <a:spLocks noGrp="1"/>
          </p:cNvSpPr>
          <p:nvPr>
            <p:ph type="title" hasCustomPrompt="1"/>
          </p:nvPr>
        </p:nvSpPr>
        <p:spPr bwMode="black">
          <a:xfrm>
            <a:off x="331469" y="235063"/>
            <a:ext cx="8460105" cy="412934"/>
          </a:xfrm>
        </p:spPr>
        <p:txBody>
          <a:bodyPr/>
          <a:lstStyle/>
          <a:p>
            <a:r>
              <a:rPr lang="en-US" noProof="0" dirty="0" smtClean="0"/>
              <a:t>Click to edit master title style</a:t>
            </a:r>
            <a:endParaRPr lang="en-US" noProof="0" dirty="0"/>
          </a:p>
        </p:txBody>
      </p:sp>
    </p:spTree>
    <p:extLst>
      <p:ext uri="{BB962C8B-B14F-4D97-AF65-F5344CB8AC3E}">
        <p14:creationId xmlns:p14="http://schemas.microsoft.com/office/powerpoint/2010/main" val="5302709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black">
          <a:xfrm>
            <a:off x="317345" y="1788111"/>
            <a:ext cx="6453390" cy="1206484"/>
          </a:xfrm>
        </p:spPr>
        <p:txBody>
          <a:bodyPr anchor="b"/>
          <a:lstStyle>
            <a:lvl1pPr>
              <a:lnSpc>
                <a:spcPct val="80000"/>
              </a:lnSpc>
              <a:defRPr sz="480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bwMode="black">
          <a:xfrm>
            <a:off x="338695" y="3002975"/>
            <a:ext cx="6400800" cy="1314450"/>
          </a:xfrm>
        </p:spPr>
        <p:txBody>
          <a:bodyPr/>
          <a:lstStyle>
            <a:lvl1pPr marL="0" indent="0" algn="l">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TextBox 6"/>
          <p:cNvSpPr txBox="1"/>
          <p:nvPr userDrawn="1"/>
        </p:nvSpPr>
        <p:spPr>
          <a:xfrm>
            <a:off x="263525" y="4660800"/>
            <a:ext cx="3117850" cy="415498"/>
          </a:xfrm>
          <a:prstGeom prst="rect">
            <a:avLst/>
          </a:prstGeom>
          <a:noFill/>
        </p:spPr>
        <p:txBody>
          <a:bodyPr wrap="square"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rgbClr val="FFFFFF"/>
                </a:solidFill>
                <a:latin typeface="Arial"/>
                <a:cs typeface="Arial"/>
              </a:rPr>
              <a:t>© Copyright 2012 Hewlett-Packard Development Company, L.P. </a:t>
            </a:r>
            <a:br>
              <a:rPr lang="en-US" sz="700" b="0" i="0" dirty="0" smtClean="0">
                <a:solidFill>
                  <a:srgbClr val="FFFFFF"/>
                </a:solidFill>
                <a:latin typeface="Arial"/>
                <a:cs typeface="Arial"/>
              </a:rPr>
            </a:br>
            <a:r>
              <a:rPr lang="en-US" sz="700" b="0" i="0" dirty="0" smtClean="0">
                <a:solidFill>
                  <a:srgbClr val="FFFFFF"/>
                </a:solidFill>
                <a:latin typeface="Arial"/>
                <a:cs typeface="Arial"/>
              </a:rPr>
              <a:t>The information contained herein is subject to change without notice.</a:t>
            </a:r>
          </a:p>
          <a:p>
            <a:endParaRPr lang="en-US" sz="700" dirty="0">
              <a:solidFill>
                <a:srgbClr val="FFFFFF"/>
              </a:solidFill>
              <a:latin typeface="Arial"/>
              <a:cs typeface="Arial"/>
            </a:endParaRPr>
          </a:p>
        </p:txBody>
      </p:sp>
      <p:pic>
        <p:nvPicPr>
          <p:cNvPr id="8" name="Picture 2"/>
          <p:cNvPicPr>
            <a:picLocks noChangeAspect="1" noChangeArrowheads="1"/>
          </p:cNvPicPr>
          <p:nvPr userDrawn="1"/>
        </p:nvPicPr>
        <mc:AlternateContent xmlns:mc="http://schemas.openxmlformats.org/markup-compatibility/2006">
          <mc:Choice xmlns:ma="http://schemas.microsoft.com/office/mac/drawingml/2008/main" xmlns:mv="urn:schemas-microsoft-com:mac:vml" xmlns="" Requires="ma">
            <p:blipFill>
              <a:blip r:embed="rId2"/>
              <a:srcRect/>
              <a:stretch>
                <a:fillRect/>
              </a:stretch>
            </p:blipFill>
          </mc:Choice>
          <mc:Fallback>
            <p:blipFill>
              <a:blip r:embed="rId3"/>
              <a:srcRect/>
              <a:stretch>
                <a:fillRect/>
              </a:stretch>
            </p:blipFill>
          </mc:Fallback>
        </mc:AlternateContent>
        <p:spPr bwMode="auto">
          <a:xfrm>
            <a:off x="6958584" y="403330"/>
            <a:ext cx="1775883" cy="1775883"/>
          </a:xfrm>
          <a:prstGeom prst="rect">
            <a:avLst/>
          </a:prstGeom>
          <a:noFill/>
          <a:ln w="9525">
            <a:noFill/>
            <a:miter lim="800000"/>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lue divider slide">
    <p:bg>
      <p:bgPr>
        <a:solidFill>
          <a:schemeClr val="accent1"/>
        </a:solidFill>
        <a:effectLst/>
      </p:bgPr>
    </p:bg>
    <p:spTree>
      <p:nvGrpSpPr>
        <p:cNvPr id="1" name=""/>
        <p:cNvGrpSpPr/>
        <p:nvPr/>
      </p:nvGrpSpPr>
      <p:grpSpPr>
        <a:xfrm>
          <a:off x="0" y="0"/>
          <a:ext cx="0" cy="0"/>
          <a:chOff x="0" y="0"/>
          <a:chExt cx="0" cy="0"/>
        </a:xfrm>
      </p:grpSpPr>
      <p:pic>
        <p:nvPicPr>
          <p:cNvPr id="7170" name="Picture 2"/>
          <p:cNvPicPr>
            <a:picLocks noChangeAspect="1" noChangeArrowheads="1"/>
          </p:cNvPicPr>
          <p:nvPr userDrawn="1"/>
        </p:nvPicPr>
        <mc:AlternateContent xmlns:mc="http://schemas.openxmlformats.org/markup-compatibility/2006">
          <mc:Choice xmlns:ma="http://schemas.microsoft.com/office/mac/drawingml/2008/main" xmlns:mv="urn:schemas-microsoft-com:mac:vml" xmlns="" Requires="ma">
            <p:blipFill>
              <a:blip r:embed="rId2"/>
              <a:srcRect/>
              <a:stretch>
                <a:fillRect/>
              </a:stretch>
            </p:blipFill>
          </mc:Choice>
          <mc:Fallback>
            <p:blipFill>
              <a:blip r:embed="rId3"/>
              <a:srcRect/>
              <a:stretch>
                <a:fillRect/>
              </a:stretch>
            </p:blipFill>
          </mc:Fallback>
        </mc:AlternateContent>
        <p:spPr bwMode="black">
          <a:xfrm>
            <a:off x="8508999" y="4546600"/>
            <a:ext cx="360364" cy="360364"/>
          </a:xfrm>
          <a:prstGeom prst="rect">
            <a:avLst/>
          </a:prstGeom>
          <a:noFill/>
          <a:ln w="9525">
            <a:noFill/>
            <a:miter lim="800000"/>
            <a:headEnd/>
            <a:tailEnd/>
          </a:ln>
          <a:effectLst/>
        </p:spPr>
      </p:pic>
      <p:sp>
        <p:nvSpPr>
          <p:cNvPr id="16" name="Title 1"/>
          <p:cNvSpPr>
            <a:spLocks noGrp="1"/>
          </p:cNvSpPr>
          <p:nvPr>
            <p:ph type="ctrTitle" hasCustomPrompt="1"/>
          </p:nvPr>
        </p:nvSpPr>
        <p:spPr bwMode="black">
          <a:xfrm>
            <a:off x="296085" y="157299"/>
            <a:ext cx="7222352" cy="2006703"/>
          </a:xfrm>
          <a:prstGeom prst="rect">
            <a:avLst/>
          </a:prstGeom>
        </p:spPr>
        <p:txBody>
          <a:bodyPr wrap="square" lIns="0" tIns="0" rIns="0" bIns="0" anchor="t" anchorCtr="0">
            <a:spAutoFit/>
          </a:bodyPr>
          <a:lstStyle>
            <a:lvl1pPr algn="l">
              <a:lnSpc>
                <a:spcPct val="90000"/>
              </a:lnSpc>
              <a:defRPr sz="4800" b="1" i="0">
                <a:solidFill>
                  <a:schemeClr val="bg1"/>
                </a:solidFill>
                <a:latin typeface="Arial"/>
                <a:cs typeface="Arial"/>
              </a:defRPr>
            </a:lvl1pPr>
          </a:lstStyle>
          <a:p>
            <a:r>
              <a:rPr lang="en-US" noProof="0" dirty="0" smtClean="0"/>
              <a:t>Click to edit </a:t>
            </a:r>
            <a:br>
              <a:rPr lang="en-US" noProof="0" dirty="0" smtClean="0"/>
            </a:br>
            <a:r>
              <a:rPr lang="en-US" noProof="0" dirty="0" smtClean="0"/>
              <a:t>master </a:t>
            </a:r>
            <a:br>
              <a:rPr lang="en-US" noProof="0" dirty="0" smtClean="0"/>
            </a:br>
            <a:r>
              <a:rPr lang="en-US" noProof="0" dirty="0" smtClean="0"/>
              <a:t>title style</a:t>
            </a:r>
            <a:endParaRPr lang="en-US" noProof="0" dirty="0"/>
          </a:p>
        </p:txBody>
      </p:sp>
      <p:sp>
        <p:nvSpPr>
          <p:cNvPr id="5" name="TextBox 4"/>
          <p:cNvSpPr txBox="1"/>
          <p:nvPr userDrawn="1"/>
        </p:nvSpPr>
        <p:spPr>
          <a:xfrm>
            <a:off x="263525" y="4660800"/>
            <a:ext cx="3117850" cy="415498"/>
          </a:xfrm>
          <a:prstGeom prst="rect">
            <a:avLst/>
          </a:prstGeom>
          <a:noFill/>
        </p:spPr>
        <p:txBody>
          <a:bodyPr wrap="square"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rgbClr val="FFFFFF"/>
                </a:solidFill>
                <a:latin typeface="Arial"/>
                <a:cs typeface="Arial"/>
              </a:rPr>
              <a:t>© Copyright 2012 Hewlett-Packard Development Company, L.P. </a:t>
            </a:r>
            <a:br>
              <a:rPr lang="en-US" sz="700" b="0" i="0" dirty="0" smtClean="0">
                <a:solidFill>
                  <a:srgbClr val="FFFFFF"/>
                </a:solidFill>
                <a:latin typeface="Arial"/>
                <a:cs typeface="Arial"/>
              </a:rPr>
            </a:br>
            <a:r>
              <a:rPr lang="en-US" sz="700" b="0" i="0" dirty="0" smtClean="0">
                <a:solidFill>
                  <a:srgbClr val="FFFFFF"/>
                </a:solidFill>
                <a:latin typeface="Arial"/>
                <a:cs typeface="Arial"/>
              </a:rPr>
              <a:t>The information contained herein is subject to change without notice.</a:t>
            </a:r>
          </a:p>
          <a:p>
            <a:endParaRPr lang="en-US" sz="700" dirty="0">
              <a:solidFill>
                <a:srgbClr val="FFFFFF"/>
              </a:solidFill>
              <a:latin typeface="Arial"/>
              <a:cs typeface="Arial"/>
            </a:endParaRPr>
          </a:p>
        </p:txBody>
      </p:sp>
    </p:spTree>
    <p:extLst>
      <p:ext uri="{BB962C8B-B14F-4D97-AF65-F5344CB8AC3E}">
        <p14:creationId xmlns:p14="http://schemas.microsoft.com/office/powerpoint/2010/main" val="23203387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Gray divider slide">
    <p:bg>
      <p:bgPr>
        <a:solidFill>
          <a:schemeClr val="bg2"/>
        </a:solidFill>
        <a:effectLst/>
      </p:bgPr>
    </p:bg>
    <p:spTree>
      <p:nvGrpSpPr>
        <p:cNvPr id="1" name=""/>
        <p:cNvGrpSpPr/>
        <p:nvPr/>
      </p:nvGrpSpPr>
      <p:grpSpPr>
        <a:xfrm>
          <a:off x="0" y="0"/>
          <a:ext cx="0" cy="0"/>
          <a:chOff x="0" y="0"/>
          <a:chExt cx="0" cy="0"/>
        </a:xfrm>
      </p:grpSpPr>
      <p:sp>
        <p:nvSpPr>
          <p:cNvPr id="16" name="Title 1"/>
          <p:cNvSpPr>
            <a:spLocks noGrp="1"/>
          </p:cNvSpPr>
          <p:nvPr>
            <p:ph type="ctrTitle" hasCustomPrompt="1"/>
          </p:nvPr>
        </p:nvSpPr>
        <p:spPr bwMode="black">
          <a:xfrm>
            <a:off x="296085" y="157299"/>
            <a:ext cx="7222352" cy="2006703"/>
          </a:xfrm>
          <a:prstGeom prst="rect">
            <a:avLst/>
          </a:prstGeom>
        </p:spPr>
        <p:txBody>
          <a:bodyPr wrap="square" lIns="0" tIns="0" rIns="0" bIns="0" anchor="t" anchorCtr="0">
            <a:spAutoFit/>
          </a:bodyPr>
          <a:lstStyle>
            <a:lvl1pPr algn="l">
              <a:lnSpc>
                <a:spcPct val="90000"/>
              </a:lnSpc>
              <a:defRPr sz="4800" b="1" i="0">
                <a:solidFill>
                  <a:srgbClr val="000000"/>
                </a:solidFill>
                <a:latin typeface="Arial"/>
                <a:cs typeface="Arial"/>
              </a:defRPr>
            </a:lvl1pPr>
          </a:lstStyle>
          <a:p>
            <a:r>
              <a:rPr lang="en-US" noProof="0" dirty="0" smtClean="0"/>
              <a:t>Click to edit </a:t>
            </a:r>
            <a:br>
              <a:rPr lang="en-US" noProof="0" dirty="0" smtClean="0"/>
            </a:br>
            <a:r>
              <a:rPr lang="en-US" noProof="0" dirty="0" smtClean="0"/>
              <a:t>master </a:t>
            </a:r>
            <a:br>
              <a:rPr lang="en-US" noProof="0" dirty="0" smtClean="0"/>
            </a:br>
            <a:r>
              <a:rPr lang="en-US" noProof="0" dirty="0" smtClean="0"/>
              <a:t>title style</a:t>
            </a:r>
            <a:endParaRPr lang="en-US" noProof="0" dirty="0"/>
          </a:p>
        </p:txBody>
      </p:sp>
      <p:sp>
        <p:nvSpPr>
          <p:cNvPr id="5" name="TextBox 4"/>
          <p:cNvSpPr txBox="1"/>
          <p:nvPr userDrawn="1"/>
        </p:nvSpPr>
        <p:spPr>
          <a:xfrm>
            <a:off x="263525" y="4660800"/>
            <a:ext cx="3117850" cy="415498"/>
          </a:xfrm>
          <a:prstGeom prst="rect">
            <a:avLst/>
          </a:prstGeom>
          <a:noFill/>
        </p:spPr>
        <p:txBody>
          <a:bodyPr wrap="square"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chemeClr val="tx1"/>
                </a:solidFill>
                <a:latin typeface="Arial"/>
                <a:cs typeface="Arial"/>
              </a:rPr>
              <a:t>© Copyright 2012 Hewlett-Packard Development Company, L.P. </a:t>
            </a:r>
            <a:br>
              <a:rPr lang="en-US" sz="700" b="0" i="0" dirty="0" smtClean="0">
                <a:solidFill>
                  <a:schemeClr val="tx1"/>
                </a:solidFill>
                <a:latin typeface="Arial"/>
                <a:cs typeface="Arial"/>
              </a:rPr>
            </a:br>
            <a:r>
              <a:rPr lang="en-US" sz="700" b="0" i="0" dirty="0" smtClean="0">
                <a:solidFill>
                  <a:schemeClr val="tx1"/>
                </a:solidFill>
                <a:latin typeface="Arial"/>
                <a:cs typeface="Arial"/>
              </a:rPr>
              <a:t>The information contained herein is subject to change without notice.</a:t>
            </a:r>
          </a:p>
          <a:p>
            <a:endParaRPr lang="en-US" sz="700" dirty="0">
              <a:solidFill>
                <a:schemeClr val="tx1"/>
              </a:solidFill>
              <a:latin typeface="Arial"/>
              <a:cs typeface="Arial"/>
            </a:endParaRPr>
          </a:p>
        </p:txBody>
      </p:sp>
      <p:pic>
        <p:nvPicPr>
          <p:cNvPr id="7" name="Picture 6" descr="HP_logo_old_NewBlue_SMALL.png"/>
          <p:cNvPicPr>
            <a:picLocks noChangeAspect="1"/>
          </p:cNvPicPr>
          <p:nvPr userDrawn="1"/>
        </p:nvPicPr>
        <p:blipFill>
          <a:blip r:embed="rId2"/>
          <a:stretch>
            <a:fillRect/>
          </a:stretch>
        </p:blipFill>
        <p:spPr>
          <a:xfrm>
            <a:off x="8507084" y="4539287"/>
            <a:ext cx="376566" cy="372802"/>
          </a:xfrm>
          <a:prstGeom prst="rect">
            <a:avLst/>
          </a:prstGeom>
        </p:spPr>
      </p:pic>
    </p:spTree>
    <p:extLst>
      <p:ext uri="{BB962C8B-B14F-4D97-AF65-F5344CB8AC3E}">
        <p14:creationId xmlns:p14="http://schemas.microsoft.com/office/powerpoint/2010/main" val="23203387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Content">
    <p:spTree>
      <p:nvGrpSpPr>
        <p:cNvPr id="1" name=""/>
        <p:cNvGrpSpPr/>
        <p:nvPr/>
      </p:nvGrpSpPr>
      <p:grpSpPr>
        <a:xfrm>
          <a:off x="0" y="0"/>
          <a:ext cx="0" cy="0"/>
          <a:chOff x="0" y="0"/>
          <a:chExt cx="0" cy="0"/>
        </a:xfrm>
      </p:grpSpPr>
      <p:sp>
        <p:nvSpPr>
          <p:cNvPr id="3" name="Subtitle 2"/>
          <p:cNvSpPr>
            <a:spLocks noGrp="1"/>
          </p:cNvSpPr>
          <p:nvPr>
            <p:ph type="subTitle" idx="1"/>
          </p:nvPr>
        </p:nvSpPr>
        <p:spPr bwMode="black">
          <a:xfrm>
            <a:off x="331469" y="1187519"/>
            <a:ext cx="7845552" cy="3147943"/>
          </a:xfrm>
          <a:prstGeom prst="rect">
            <a:avLst/>
          </a:prstGeom>
        </p:spPr>
        <p:txBody>
          <a:bodyPr wrap="square" anchor="t">
            <a:noAutofit/>
          </a:bodyPr>
          <a:lstStyle>
            <a:lvl1pPr marL="0" indent="0" algn="l">
              <a:lnSpc>
                <a:spcPts val="3000"/>
              </a:lnSpc>
              <a:buNone/>
              <a:defRPr sz="24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en-US" noProof="0" dirty="0"/>
          </a:p>
        </p:txBody>
      </p:sp>
      <p:sp>
        <p:nvSpPr>
          <p:cNvPr id="9" name="Title Placeholder 1"/>
          <p:cNvSpPr>
            <a:spLocks noGrp="1"/>
          </p:cNvSpPr>
          <p:nvPr>
            <p:ph type="title"/>
          </p:nvPr>
        </p:nvSpPr>
        <p:spPr bwMode="black">
          <a:xfrm>
            <a:off x="331469" y="235063"/>
            <a:ext cx="8460105" cy="430887"/>
          </a:xfrm>
          <a:prstGeom prst="rect">
            <a:avLst/>
          </a:prstGeom>
          <a:ln>
            <a:noFill/>
          </a:ln>
        </p:spPr>
        <p:txBody>
          <a:bodyPr vert="horz" wrap="square" lIns="0" tIns="0" rIns="0" bIns="0" rtlCol="0" anchor="t" anchorCtr="0">
            <a:spAutoFit/>
          </a:bodyPr>
          <a:lstStyle/>
          <a:p>
            <a:r>
              <a:rPr lang="en-US" noProof="0" smtClean="0"/>
              <a:t>Click to edit Master title style</a:t>
            </a:r>
            <a:endParaRPr lang="en-US" noProof="0" dirty="0"/>
          </a:p>
        </p:txBody>
      </p:sp>
    </p:spTree>
    <p:extLst>
      <p:ext uri="{BB962C8B-B14F-4D97-AF65-F5344CB8AC3E}">
        <p14:creationId xmlns:p14="http://schemas.microsoft.com/office/powerpoint/2010/main" val="5302709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Line with Content and Subtitl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black">
          <a:xfrm>
            <a:off x="331469" y="751390"/>
            <a:ext cx="8460105" cy="276999"/>
          </a:xfrm>
          <a:prstGeom prst="rect">
            <a:avLst/>
          </a:prstGeom>
        </p:spPr>
        <p:txBody>
          <a:bodyPr wrap="square" anchor="t">
            <a:spAutoFit/>
          </a:bodyPr>
          <a:lstStyle>
            <a:lvl1pPr marL="0" indent="0" algn="l">
              <a:lnSpc>
                <a:spcPct val="100000"/>
              </a:lnSpc>
              <a:buNone/>
              <a:defRPr sz="1800" b="0" i="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7" name="Title 6"/>
          <p:cNvSpPr>
            <a:spLocks noGrp="1"/>
          </p:cNvSpPr>
          <p:nvPr>
            <p:ph type="title" hasCustomPrompt="1"/>
          </p:nvPr>
        </p:nvSpPr>
        <p:spPr bwMode="black">
          <a:xfrm>
            <a:off x="331469" y="235063"/>
            <a:ext cx="8460105" cy="430887"/>
          </a:xfrm>
        </p:spPr>
        <p:txBody>
          <a:bodyPr/>
          <a:lstStyle>
            <a:lvl1pPr>
              <a:defRPr b="1" i="0">
                <a:latin typeface="Arial"/>
                <a:cs typeface="Arial"/>
              </a:defRPr>
            </a:lvl1pPr>
          </a:lstStyle>
          <a:p>
            <a:r>
              <a:rPr lang="en-US" noProof="0" dirty="0" smtClean="0"/>
              <a:t>Click to edit master title style</a:t>
            </a:r>
            <a:endParaRPr lang="en-US" noProof="0" dirty="0"/>
          </a:p>
        </p:txBody>
      </p:sp>
      <p:sp>
        <p:nvSpPr>
          <p:cNvPr id="11" name="Text Placeholder 10"/>
          <p:cNvSpPr>
            <a:spLocks noGrp="1"/>
          </p:cNvSpPr>
          <p:nvPr>
            <p:ph type="body" sz="quarter" idx="14"/>
          </p:nvPr>
        </p:nvSpPr>
        <p:spPr bwMode="black">
          <a:xfrm>
            <a:off x="331200" y="1458000"/>
            <a:ext cx="8125413" cy="2788998"/>
          </a:xfrm>
        </p:spPr>
        <p:txBody>
          <a:bodyPr/>
          <a:lstStyle>
            <a:lvl1pPr>
              <a:defRPr b="1" i="0">
                <a:latin typeface="Arial"/>
                <a:cs typeface="Arial"/>
              </a:defRPr>
            </a:lvl1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4197099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bwMode="black">
          <a:xfrm>
            <a:off x="331200" y="1458000"/>
            <a:ext cx="4031345" cy="299246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Title Placeholder 1"/>
          <p:cNvSpPr>
            <a:spLocks noGrp="1"/>
          </p:cNvSpPr>
          <p:nvPr>
            <p:ph type="title" hasCustomPrompt="1"/>
          </p:nvPr>
        </p:nvSpPr>
        <p:spPr bwMode="black">
          <a:xfrm>
            <a:off x="331469" y="235063"/>
            <a:ext cx="8460105" cy="412934"/>
          </a:xfrm>
          <a:prstGeom prst="rect">
            <a:avLst/>
          </a:prstGeom>
          <a:ln>
            <a:noFill/>
          </a:ln>
        </p:spPr>
        <p:txBody>
          <a:bodyPr vert="horz" wrap="square" lIns="0" tIns="0" rIns="0" bIns="0" rtlCol="0" anchor="t" anchorCtr="0">
            <a:spAutoFit/>
          </a:bodyPr>
          <a:lstStyle/>
          <a:p>
            <a:r>
              <a:rPr lang="en-US" noProof="0" dirty="0" smtClean="0"/>
              <a:t>Click to edit master title style</a:t>
            </a:r>
            <a:endParaRPr lang="en-US" noProof="0" dirty="0"/>
          </a:p>
        </p:txBody>
      </p:sp>
      <p:sp>
        <p:nvSpPr>
          <p:cNvPr id="14" name="Subtitle 2"/>
          <p:cNvSpPr>
            <a:spLocks noGrp="1"/>
          </p:cNvSpPr>
          <p:nvPr>
            <p:ph type="subTitle" idx="1" hasCustomPrompt="1"/>
          </p:nvPr>
        </p:nvSpPr>
        <p:spPr bwMode="black">
          <a:xfrm>
            <a:off x="331469" y="751390"/>
            <a:ext cx="8460105" cy="276999"/>
          </a:xfrm>
          <a:prstGeom prst="rect">
            <a:avLst/>
          </a:prstGeom>
        </p:spPr>
        <p:txBody>
          <a:bodyPr wrap="square" anchor="t">
            <a:spAutoFit/>
          </a:bodyPr>
          <a:lstStyle>
            <a:lvl1pPr marL="0" indent="0" algn="l">
              <a:lnSpc>
                <a:spcPct val="100000"/>
              </a:lnSpc>
              <a:buNone/>
              <a:defRPr sz="1800" b="0" i="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16" name="Text Placeholder 15"/>
          <p:cNvSpPr>
            <a:spLocks noGrp="1"/>
          </p:cNvSpPr>
          <p:nvPr>
            <p:ph type="body" sz="quarter" idx="15"/>
          </p:nvPr>
        </p:nvSpPr>
        <p:spPr bwMode="black">
          <a:xfrm>
            <a:off x="4560888" y="1455543"/>
            <a:ext cx="3978275" cy="29969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57575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lf-page text with Imag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black">
          <a:xfrm>
            <a:off x="331470" y="751390"/>
            <a:ext cx="4116705" cy="276999"/>
          </a:xfrm>
          <a:prstGeom prst="rect">
            <a:avLst/>
          </a:prstGeom>
        </p:spPr>
        <p:txBody>
          <a:bodyPr wrap="square" anchor="t">
            <a:spAutoFit/>
          </a:bodyPr>
          <a:lstStyle>
            <a:lvl1pPr marL="0" indent="0" algn="l">
              <a:lnSpc>
                <a:spcPct val="100000"/>
              </a:lnSpc>
              <a:buNone/>
              <a:defRPr sz="1800" b="0" i="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7" name="Title 6"/>
          <p:cNvSpPr>
            <a:spLocks noGrp="1"/>
          </p:cNvSpPr>
          <p:nvPr>
            <p:ph type="title" hasCustomPrompt="1"/>
          </p:nvPr>
        </p:nvSpPr>
        <p:spPr bwMode="black">
          <a:xfrm>
            <a:off x="331470" y="235063"/>
            <a:ext cx="4116705" cy="861774"/>
          </a:xfrm>
        </p:spPr>
        <p:txBody>
          <a:bodyPr/>
          <a:lstStyle>
            <a:lvl1pPr>
              <a:defRPr b="1" i="0">
                <a:latin typeface="Arial"/>
                <a:cs typeface="Arial"/>
              </a:defRPr>
            </a:lvl1pPr>
          </a:lstStyle>
          <a:p>
            <a:r>
              <a:rPr lang="en-US" noProof="0" dirty="0" smtClean="0"/>
              <a:t>Click to edit master title style</a:t>
            </a:r>
            <a:endParaRPr lang="en-US" noProof="0" dirty="0"/>
          </a:p>
        </p:txBody>
      </p:sp>
      <p:sp>
        <p:nvSpPr>
          <p:cNvPr id="11" name="Text Placeholder 10"/>
          <p:cNvSpPr>
            <a:spLocks noGrp="1"/>
          </p:cNvSpPr>
          <p:nvPr>
            <p:ph type="body" sz="quarter" idx="14"/>
          </p:nvPr>
        </p:nvSpPr>
        <p:spPr bwMode="black">
          <a:xfrm>
            <a:off x="331200" y="1457999"/>
            <a:ext cx="4116975" cy="302435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4197099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black">
          <a:xfrm>
            <a:off x="331470" y="751390"/>
            <a:ext cx="8460106" cy="276999"/>
          </a:xfrm>
          <a:prstGeom prst="rect">
            <a:avLst/>
          </a:prstGeom>
        </p:spPr>
        <p:txBody>
          <a:bodyPr wrap="square" anchor="t">
            <a:spAutoFit/>
          </a:bodyPr>
          <a:lstStyle>
            <a:lvl1pPr marL="0" indent="0" algn="l">
              <a:lnSpc>
                <a:spcPct val="100000"/>
              </a:lnSpc>
              <a:buNone/>
              <a:defRPr sz="1800" b="0" i="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7" name="Title 6"/>
          <p:cNvSpPr>
            <a:spLocks noGrp="1"/>
          </p:cNvSpPr>
          <p:nvPr>
            <p:ph type="title" hasCustomPrompt="1"/>
          </p:nvPr>
        </p:nvSpPr>
        <p:spPr bwMode="black">
          <a:xfrm>
            <a:off x="331470" y="235063"/>
            <a:ext cx="8460105" cy="412934"/>
          </a:xfrm>
        </p:spPr>
        <p:txBody>
          <a:bodyPr/>
          <a:lstStyle/>
          <a:p>
            <a:r>
              <a:rPr lang="en-US" noProof="0" dirty="0" smtClean="0"/>
              <a:t>Click to edit master title style</a:t>
            </a:r>
            <a:endParaRPr lang="en-US" noProof="0" dirty="0"/>
          </a:p>
        </p:txBody>
      </p:sp>
      <p:sp>
        <p:nvSpPr>
          <p:cNvPr id="6" name="Text Placeholder 5"/>
          <p:cNvSpPr>
            <a:spLocks noGrp="1"/>
          </p:cNvSpPr>
          <p:nvPr>
            <p:ph type="body" sz="quarter" idx="10"/>
          </p:nvPr>
        </p:nvSpPr>
        <p:spPr bwMode="black">
          <a:xfrm>
            <a:off x="3164876" y="1457999"/>
            <a:ext cx="2516536" cy="3001941"/>
          </a:xfrm>
        </p:spPr>
        <p:txBody>
          <a:bodyPr>
            <a:normAutofit/>
          </a:bodyPr>
          <a:lstStyle>
            <a:lvl1pPr>
              <a:defRPr b="1" i="0">
                <a:solidFill>
                  <a:schemeClr val="accent1"/>
                </a:solidFill>
                <a:latin typeface="Arial"/>
                <a:cs typeface="Arial"/>
              </a:defRPr>
            </a:lvl1pPr>
            <a:lvl2pPr marL="0" indent="0">
              <a:buNone/>
              <a:defRPr b="0" i="0">
                <a:latin typeface="Arial"/>
                <a:cs typeface="Arial"/>
              </a:defRPr>
            </a:lvl2pPr>
            <a:lvl3pPr marL="165600" indent="-165600">
              <a:buFont typeface="Arial"/>
              <a:buChar char="•"/>
              <a:defRPr sz="1400" b="0" i="0">
                <a:latin typeface="Arial"/>
                <a:cs typeface="Arial"/>
              </a:defRPr>
            </a:lvl3pPr>
            <a:lvl4pPr marL="341313" indent="-168275">
              <a:buSzPct val="100000"/>
              <a:buFont typeface="Lucida Grande"/>
              <a:buChar char="–"/>
              <a:defRPr b="0" i="0">
                <a:latin typeface="Arial"/>
                <a:cs typeface="Arial"/>
              </a:defRPr>
            </a:lvl4pPr>
            <a:lvl5pPr marL="477838" indent="-155575">
              <a:buSzPct val="80000"/>
              <a:buFont typeface="Arial"/>
              <a:buChar char="•"/>
              <a:defRPr b="0" i="0">
                <a:latin typeface="Arial"/>
                <a:cs typeface="Aria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4"/>
          <p:cNvSpPr>
            <a:spLocks noGrp="1"/>
          </p:cNvSpPr>
          <p:nvPr>
            <p:ph type="body" sz="quarter" idx="11"/>
          </p:nvPr>
        </p:nvSpPr>
        <p:spPr bwMode="black">
          <a:xfrm>
            <a:off x="330200" y="1457999"/>
            <a:ext cx="2542125" cy="3001941"/>
          </a:xfrm>
        </p:spPr>
        <p:txBody>
          <a:bodyPr>
            <a:normAutofit/>
          </a:bodyPr>
          <a:lstStyle>
            <a:lvl1pPr>
              <a:defRPr b="1" i="0">
                <a:solidFill>
                  <a:schemeClr val="accent1"/>
                </a:solidFill>
                <a:latin typeface="Arial"/>
                <a:cs typeface="Arial"/>
              </a:defRPr>
            </a:lvl1pPr>
            <a:lvl2pPr marL="0" indent="0">
              <a:buNone/>
              <a:defRPr b="0" i="0">
                <a:latin typeface="Arial"/>
                <a:cs typeface="Arial"/>
              </a:defRPr>
            </a:lvl2pPr>
            <a:lvl3pPr marL="165600" indent="-165600">
              <a:buFont typeface="Arial"/>
              <a:buChar char="•"/>
              <a:defRPr sz="1400" b="0" i="0">
                <a:latin typeface="Arial"/>
                <a:cs typeface="Arial"/>
              </a:defRPr>
            </a:lvl3pPr>
            <a:lvl4pPr marL="341313" indent="-168275">
              <a:buSzPct val="100000"/>
              <a:buFont typeface="Lucida Grande"/>
              <a:buChar char="–"/>
              <a:defRPr b="0" i="0">
                <a:latin typeface="Arial"/>
                <a:cs typeface="Arial"/>
              </a:defRPr>
            </a:lvl4pPr>
            <a:lvl5pPr marL="477838" indent="-155575">
              <a:buSzPct val="80000"/>
              <a:buFont typeface="Arial"/>
              <a:buChar char="•"/>
              <a:defRPr b="0" i="0">
                <a:latin typeface="Arial"/>
                <a:cs typeface="Aria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5"/>
          <p:cNvSpPr>
            <a:spLocks noGrp="1"/>
          </p:cNvSpPr>
          <p:nvPr>
            <p:ph type="body" sz="quarter" idx="15"/>
          </p:nvPr>
        </p:nvSpPr>
        <p:spPr bwMode="black">
          <a:xfrm>
            <a:off x="5975002" y="1457999"/>
            <a:ext cx="2516536" cy="3001941"/>
          </a:xfrm>
        </p:spPr>
        <p:txBody>
          <a:bodyPr>
            <a:normAutofit/>
          </a:bodyPr>
          <a:lstStyle>
            <a:lvl1pPr>
              <a:defRPr b="1" i="0">
                <a:solidFill>
                  <a:schemeClr val="accent1"/>
                </a:solidFill>
                <a:latin typeface="Arial"/>
                <a:cs typeface="Arial"/>
              </a:defRPr>
            </a:lvl1pPr>
            <a:lvl2pPr marL="0" indent="0">
              <a:buNone/>
              <a:defRPr b="0" i="0">
                <a:latin typeface="Arial"/>
                <a:cs typeface="Arial"/>
              </a:defRPr>
            </a:lvl2pPr>
            <a:lvl3pPr marL="165600" indent="-165600">
              <a:buFont typeface="Arial"/>
              <a:buChar char="•"/>
              <a:defRPr sz="1400" b="0" i="0">
                <a:latin typeface="Arial"/>
                <a:cs typeface="Arial"/>
              </a:defRPr>
            </a:lvl3pPr>
            <a:lvl4pPr marL="341313" indent="-168275">
              <a:buSzPct val="100000"/>
              <a:buFont typeface="Lucida Grande"/>
              <a:buChar char="–"/>
              <a:defRPr b="0" i="0">
                <a:latin typeface="Arial"/>
                <a:cs typeface="Arial"/>
              </a:defRPr>
            </a:lvl4pPr>
            <a:lvl5pPr marL="477838" indent="-155575">
              <a:buSzPct val="80000"/>
              <a:buFont typeface="Arial"/>
              <a:buChar char="•"/>
              <a:defRPr b="0" i="0">
                <a:latin typeface="Arial"/>
                <a:cs typeface="Aria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392693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331469" y="235063"/>
            <a:ext cx="8460105" cy="430887"/>
          </a:xfrm>
          <a:prstGeom prst="rect">
            <a:avLst/>
          </a:prstGeom>
          <a:ln>
            <a:noFill/>
          </a:ln>
        </p:spPr>
        <p:txBody>
          <a:bodyPr vert="horz" wrap="square" lIns="0" tIns="0" rIns="0" bIns="0" rtlCol="0" anchor="t" anchorCtr="0">
            <a:spAutoFit/>
          </a:bodyPr>
          <a:lstStyle/>
          <a:p>
            <a:r>
              <a:rPr lang="en-US" noProof="0" smtClean="0"/>
              <a:t>Click to edit Master title style</a:t>
            </a:r>
            <a:endParaRPr lang="en-US" noProof="0" dirty="0"/>
          </a:p>
        </p:txBody>
      </p:sp>
      <p:sp>
        <p:nvSpPr>
          <p:cNvPr id="7" name="Text Placeholder 6"/>
          <p:cNvSpPr>
            <a:spLocks noGrp="1"/>
          </p:cNvSpPr>
          <p:nvPr>
            <p:ph type="body" idx="1"/>
          </p:nvPr>
        </p:nvSpPr>
        <p:spPr bwMode="black">
          <a:xfrm>
            <a:off x="330200" y="1458429"/>
            <a:ext cx="8126413" cy="3021666"/>
          </a:xfrm>
          <a:prstGeom prst="rect">
            <a:avLst/>
          </a:prstGeom>
        </p:spPr>
        <p:txBody>
          <a:bodyPr vert="horz" lIns="0" tIns="0" rIns="0" bIns="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Box 8"/>
          <p:cNvSpPr txBox="1"/>
          <p:nvPr/>
        </p:nvSpPr>
        <p:spPr>
          <a:xfrm>
            <a:off x="444500" y="4662916"/>
            <a:ext cx="3117850" cy="415498"/>
          </a:xfrm>
          <a:prstGeom prst="rect">
            <a:avLst/>
          </a:prstGeom>
          <a:noFill/>
        </p:spPr>
        <p:txBody>
          <a:bodyPr wrap="square"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chemeClr val="bg1">
                    <a:lumMod val="65000"/>
                  </a:schemeClr>
                </a:solidFill>
                <a:latin typeface="Arial"/>
                <a:cs typeface="Arial"/>
              </a:rPr>
              <a:t>© Copyright 2012 Hewlett-Packard Development Company, L.P. </a:t>
            </a:r>
            <a:br>
              <a:rPr lang="en-US" sz="700" b="0" i="0" dirty="0" smtClean="0">
                <a:solidFill>
                  <a:schemeClr val="bg1">
                    <a:lumMod val="65000"/>
                  </a:schemeClr>
                </a:solidFill>
                <a:latin typeface="Arial"/>
                <a:cs typeface="Arial"/>
              </a:rPr>
            </a:br>
            <a:r>
              <a:rPr lang="en-US" sz="700" b="0" i="0" dirty="0" smtClean="0">
                <a:solidFill>
                  <a:schemeClr val="bg1">
                    <a:lumMod val="65000"/>
                  </a:schemeClr>
                </a:solidFill>
                <a:latin typeface="Arial"/>
                <a:cs typeface="Arial"/>
              </a:rPr>
              <a:t>The information contained herein is subject to change without notice.</a:t>
            </a:r>
          </a:p>
          <a:p>
            <a:endParaRPr lang="en-US" sz="700" b="0" i="0" dirty="0">
              <a:solidFill>
                <a:schemeClr val="bg1">
                  <a:lumMod val="65000"/>
                </a:schemeClr>
              </a:solidFill>
              <a:latin typeface="Arial"/>
              <a:cs typeface="Arial"/>
            </a:endParaRPr>
          </a:p>
        </p:txBody>
      </p:sp>
      <p:pic>
        <p:nvPicPr>
          <p:cNvPr id="10" name="Picture 9" descr="HP_logo_old_NewBlue_SMALL.png"/>
          <p:cNvPicPr>
            <a:picLocks noChangeAspect="1"/>
          </p:cNvPicPr>
          <p:nvPr/>
        </p:nvPicPr>
        <p:blipFill>
          <a:blip r:embed="rId12"/>
          <a:stretch>
            <a:fillRect/>
          </a:stretch>
        </p:blipFill>
        <p:spPr>
          <a:xfrm>
            <a:off x="8507084" y="4539287"/>
            <a:ext cx="376566" cy="372802"/>
          </a:xfrm>
          <a:prstGeom prst="rect">
            <a:avLst/>
          </a:prstGeom>
        </p:spPr>
      </p:pic>
      <p:sp>
        <p:nvSpPr>
          <p:cNvPr id="8" name="TextBox 7"/>
          <p:cNvSpPr txBox="1"/>
          <p:nvPr/>
        </p:nvSpPr>
        <p:spPr bwMode="gray">
          <a:xfrm>
            <a:off x="344488" y="4692597"/>
            <a:ext cx="323009" cy="149332"/>
          </a:xfrm>
          <a:prstGeom prst="rect">
            <a:avLst/>
          </a:prstGeom>
        </p:spPr>
        <p:txBody>
          <a:bodyPr vert="horz" wrap="none" lIns="0" tIns="45720" rIns="91440" bIns="45720" rtlCol="0" anchor="ctr">
            <a:noAutofit/>
          </a:bodyPr>
          <a:lstStyle/>
          <a:p>
            <a:pPr marL="0" algn="l" defTabSz="914400" rtl="0" eaLnBrk="1" latinLnBrk="0" hangingPunct="1"/>
            <a:fld id="{6C5AF65D-6854-49AF-ABC5-48B5BA0EA842}" type="slidenum">
              <a:rPr lang="en-US" sz="700" kern="1200" smtClean="0">
                <a:solidFill>
                  <a:schemeClr val="bg1">
                    <a:lumMod val="65000"/>
                  </a:schemeClr>
                </a:solidFill>
                <a:latin typeface="Arial"/>
                <a:ea typeface="+mn-ea"/>
                <a:cs typeface="Arial"/>
              </a:rPr>
              <a:pPr marL="0" algn="l" defTabSz="914400" rtl="0" eaLnBrk="1" latinLnBrk="0" hangingPunct="1"/>
              <a:t>‹#›</a:t>
            </a:fld>
            <a:endParaRPr lang="en-US" sz="700" kern="1200" dirty="0" smtClean="0">
              <a:solidFill>
                <a:schemeClr val="bg1">
                  <a:lumMod val="65000"/>
                </a:schemeClr>
              </a:solidFill>
              <a:latin typeface="Arial"/>
              <a:ea typeface="+mn-ea"/>
              <a:cs typeface="Arial"/>
            </a:endParaRPr>
          </a:p>
        </p:txBody>
      </p:sp>
    </p:spTree>
    <p:extLst>
      <p:ext uri="{BB962C8B-B14F-4D97-AF65-F5344CB8AC3E}">
        <p14:creationId xmlns:p14="http://schemas.microsoft.com/office/powerpoint/2010/main" val="2606275834"/>
      </p:ext>
    </p:extLst>
  </p:cSld>
  <p:clrMap bg1="lt1" tx1="dk1" bg2="lt2" tx2="dk2" accent1="accent1" accent2="accent2" accent3="accent3" accent4="accent4" accent5="accent5" accent6="accent6" hlink="hlink" folHlink="folHlink"/>
  <p:sldLayoutIdLst>
    <p:sldLayoutId id="2147483772" r:id="rId1"/>
    <p:sldLayoutId id="2147483782" r:id="rId2"/>
    <p:sldLayoutId id="2147483649" r:id="rId3"/>
    <p:sldLayoutId id="2147483773" r:id="rId4"/>
    <p:sldLayoutId id="2147483779" r:id="rId5"/>
    <p:sldLayoutId id="2147483673" r:id="rId6"/>
    <p:sldLayoutId id="2147483687" r:id="rId7"/>
    <p:sldLayoutId id="2147483776" r:id="rId8"/>
    <p:sldLayoutId id="2147483741" r:id="rId9"/>
    <p:sldLayoutId id="2147483698" r:id="rId10"/>
  </p:sldLayoutIdLst>
  <p:timing>
    <p:tnLst>
      <p:par>
        <p:cTn id="1" dur="indefinite" restart="never" nodeType="tmRoot"/>
      </p:par>
    </p:tnLst>
  </p:timing>
  <p:hf hdr="0" ftr="0" dt="0"/>
  <p:txStyles>
    <p:titleStyle>
      <a:lvl1pPr algn="l" defTabSz="457200" rtl="0" eaLnBrk="1" latinLnBrk="0" hangingPunct="1">
        <a:lnSpc>
          <a:spcPct val="100000"/>
        </a:lnSpc>
        <a:spcBef>
          <a:spcPct val="0"/>
        </a:spcBef>
        <a:spcAft>
          <a:spcPts val="0"/>
        </a:spcAft>
        <a:buNone/>
        <a:defRPr lang="en-GB" sz="2800" b="1" i="0" kern="1200" dirty="0" smtClean="0">
          <a:solidFill>
            <a:schemeClr val="tx1"/>
          </a:solidFill>
          <a:latin typeface="Arial"/>
          <a:ea typeface="+mj-ea"/>
          <a:cs typeface="Arial"/>
        </a:defRPr>
      </a:lvl1pPr>
    </p:titleStyle>
    <p:bodyStyle>
      <a:lvl1pPr marL="0" indent="0" algn="l" defTabSz="457200" rtl="0" eaLnBrk="1" latinLnBrk="0" hangingPunct="1">
        <a:lnSpc>
          <a:spcPct val="120000"/>
        </a:lnSpc>
        <a:spcBef>
          <a:spcPts val="0"/>
        </a:spcBef>
        <a:spcAft>
          <a:spcPts val="140"/>
        </a:spcAft>
        <a:buSzPct val="100000"/>
        <a:buFont typeface="Arial"/>
        <a:buNone/>
        <a:defRPr sz="1800" b="1" i="0" kern="1200">
          <a:solidFill>
            <a:schemeClr val="accent1"/>
          </a:solidFill>
          <a:latin typeface="Arial"/>
          <a:ea typeface="+mn-ea"/>
          <a:cs typeface="Arial"/>
        </a:defRPr>
      </a:lvl1pPr>
      <a:lvl2pPr marL="0" indent="0" algn="l" defTabSz="430213" rtl="0" eaLnBrk="1" latinLnBrk="0" hangingPunct="1">
        <a:lnSpc>
          <a:spcPct val="120000"/>
        </a:lnSpc>
        <a:spcBef>
          <a:spcPts val="0"/>
        </a:spcBef>
        <a:spcAft>
          <a:spcPts val="140"/>
        </a:spcAft>
        <a:buSzPct val="100000"/>
        <a:buFont typeface="Lucida Grande"/>
        <a:buNone/>
        <a:defRPr sz="1800" b="0" i="0" kern="1200">
          <a:solidFill>
            <a:schemeClr val="tx1"/>
          </a:solidFill>
          <a:latin typeface="Arial"/>
          <a:ea typeface="+mn-ea"/>
          <a:cs typeface="Arial"/>
        </a:defRPr>
      </a:lvl2pPr>
      <a:lvl3pPr marL="169863" indent="-169863" algn="l" defTabSz="457200" rtl="0" eaLnBrk="1" latinLnBrk="0" hangingPunct="1">
        <a:lnSpc>
          <a:spcPct val="120000"/>
        </a:lnSpc>
        <a:spcBef>
          <a:spcPts val="0"/>
        </a:spcBef>
        <a:spcAft>
          <a:spcPts val="140"/>
        </a:spcAft>
        <a:buFont typeface="Arial"/>
        <a:buChar char="•"/>
        <a:defRPr sz="1400" b="0" i="0" kern="1200">
          <a:solidFill>
            <a:schemeClr val="tx1"/>
          </a:solidFill>
          <a:latin typeface="Arial"/>
          <a:ea typeface="+mn-ea"/>
          <a:cs typeface="Arial"/>
        </a:defRPr>
      </a:lvl3pPr>
      <a:lvl4pPr marL="341313" indent="-180975" algn="l" defTabSz="457200" rtl="0" eaLnBrk="1" latinLnBrk="0" hangingPunct="1">
        <a:lnSpc>
          <a:spcPct val="120000"/>
        </a:lnSpc>
        <a:spcBef>
          <a:spcPts val="0"/>
        </a:spcBef>
        <a:spcAft>
          <a:spcPts val="140"/>
        </a:spcAft>
        <a:buSzPct val="80000"/>
        <a:buFont typeface="Lucida Grande"/>
        <a:buChar char="−"/>
        <a:defRPr lang="en-US" sz="1400" b="0" i="0" kern="1200" dirty="0" smtClean="0">
          <a:solidFill>
            <a:schemeClr val="tx1"/>
          </a:solidFill>
          <a:latin typeface="Arial"/>
          <a:ea typeface="+mn-ea"/>
          <a:cs typeface="Arial"/>
        </a:defRPr>
      </a:lvl4pPr>
      <a:lvl5pPr marL="469900" indent="-150813" algn="l" defTabSz="457200" rtl="0" eaLnBrk="1" latinLnBrk="0" hangingPunct="1">
        <a:lnSpc>
          <a:spcPct val="120000"/>
        </a:lnSpc>
        <a:spcBef>
          <a:spcPts val="0"/>
        </a:spcBef>
        <a:spcAft>
          <a:spcPts val="140"/>
        </a:spcAft>
        <a:buFont typeface="Arial"/>
        <a:buChar char="•"/>
        <a:tabLst/>
        <a:defRPr sz="1400" b="0" i="0" kern="1200">
          <a:solidFill>
            <a:schemeClr val="tx1"/>
          </a:solidFill>
          <a:latin typeface="Arial"/>
          <a:ea typeface="+mn-ea"/>
          <a:cs typeface="Arial"/>
        </a:defRPr>
      </a:lvl5pPr>
      <a:lvl6pPr marL="2286000" indent="0" algn="l" defTabSz="457200" rtl="0" eaLnBrk="1" latinLnBrk="0" hangingPunct="1">
        <a:lnSpc>
          <a:spcPts val="2500"/>
        </a:lnSpc>
        <a:spcBef>
          <a:spcPct val="20000"/>
        </a:spcBef>
        <a:buFont typeface="Arial"/>
        <a:buNone/>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www8.hp.com/us/en/business-services/index.html"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tags" Target="../tags/tag3.xml"/><Relationship Id="rId21" Type="http://schemas.openxmlformats.org/officeDocument/2006/relationships/image" Target="../media/image11.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6.png"/><Relationship Id="rId20" Type="http://schemas.openxmlformats.org/officeDocument/2006/relationships/image" Target="../media/image10.png"/><Relationship Id="rId29" Type="http://schemas.openxmlformats.org/officeDocument/2006/relationships/image" Target="../media/image19.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14.png"/><Relationship Id="rId32" Type="http://schemas.openxmlformats.org/officeDocument/2006/relationships/image" Target="../media/image22.png"/><Relationship Id="rId5" Type="http://schemas.openxmlformats.org/officeDocument/2006/relationships/tags" Target="../tags/tag5.xml"/><Relationship Id="rId15" Type="http://schemas.openxmlformats.org/officeDocument/2006/relationships/notesSlide" Target="../notesSlides/notesSlide2.xml"/><Relationship Id="rId23" Type="http://schemas.openxmlformats.org/officeDocument/2006/relationships/image" Target="../media/image13.png"/><Relationship Id="rId28" Type="http://schemas.openxmlformats.org/officeDocument/2006/relationships/image" Target="../media/image18.png"/><Relationship Id="rId10" Type="http://schemas.openxmlformats.org/officeDocument/2006/relationships/tags" Target="../tags/tag10.xml"/><Relationship Id="rId19" Type="http://schemas.openxmlformats.org/officeDocument/2006/relationships/image" Target="../media/image9.png"/><Relationship Id="rId31" Type="http://schemas.openxmlformats.org/officeDocument/2006/relationships/image" Target="../media/image21.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6.xml"/><Relationship Id="rId22" Type="http://schemas.openxmlformats.org/officeDocument/2006/relationships/image" Target="../media/image12.png"/><Relationship Id="rId27" Type="http://schemas.openxmlformats.org/officeDocument/2006/relationships/image" Target="../media/image17.png"/><Relationship Id="rId30"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7345" y="2457117"/>
            <a:ext cx="6151689" cy="590931"/>
          </a:xfrm>
        </p:spPr>
        <p:txBody>
          <a:bodyPr/>
          <a:lstStyle/>
          <a:p>
            <a:r>
              <a:rPr lang="en-US" dirty="0"/>
              <a:t>Datacenter </a:t>
            </a:r>
            <a:r>
              <a:rPr lang="en-US" dirty="0" smtClean="0"/>
              <a:t>Care</a:t>
            </a:r>
            <a:endParaRPr lang="en-US" dirty="0"/>
          </a:p>
        </p:txBody>
      </p:sp>
      <p:sp>
        <p:nvSpPr>
          <p:cNvPr id="6" name="Subtitle 5"/>
          <p:cNvSpPr>
            <a:spLocks noGrp="1"/>
          </p:cNvSpPr>
          <p:nvPr>
            <p:ph type="subTitle" idx="1"/>
          </p:nvPr>
        </p:nvSpPr>
        <p:spPr/>
        <p:txBody>
          <a:bodyPr>
            <a:normAutofit/>
          </a:bodyPr>
          <a:lstStyle/>
          <a:p>
            <a:r>
              <a:rPr lang="en-US" dirty="0"/>
              <a:t>Presenter Name</a:t>
            </a:r>
            <a:r>
              <a:rPr lang="en-US" dirty="0" smtClean="0"/>
              <a:t>:</a:t>
            </a:r>
            <a:endParaRPr lang="en-US" dirty="0"/>
          </a:p>
          <a:p>
            <a:r>
              <a:rPr lang="en-US" dirty="0"/>
              <a:t>Date:</a:t>
            </a:r>
          </a:p>
        </p:txBody>
      </p:sp>
    </p:spTree>
    <p:extLst>
      <p:ext uri="{BB962C8B-B14F-4D97-AF65-F5344CB8AC3E}">
        <p14:creationId xmlns:p14="http://schemas.microsoft.com/office/powerpoint/2010/main" val="1148320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a:solidFill>
                  <a:srgbClr val="0070C0"/>
                </a:solidFill>
              </a:rPr>
              <a:t>Relationship Management</a:t>
            </a:r>
          </a:p>
        </p:txBody>
      </p:sp>
      <p:sp>
        <p:nvSpPr>
          <p:cNvPr id="3" name="Title 2"/>
          <p:cNvSpPr>
            <a:spLocks noGrp="1"/>
          </p:cNvSpPr>
          <p:nvPr>
            <p:ph type="title"/>
          </p:nvPr>
        </p:nvSpPr>
        <p:spPr>
          <a:xfrm>
            <a:off x="331469" y="235063"/>
            <a:ext cx="8460105" cy="430887"/>
          </a:xfrm>
        </p:spPr>
        <p:txBody>
          <a:bodyPr/>
          <a:lstStyle/>
          <a:p>
            <a:r>
              <a:rPr lang="en-US" dirty="0"/>
              <a:t>Datacenter Care</a:t>
            </a:r>
          </a:p>
        </p:txBody>
      </p:sp>
      <p:pic>
        <p:nvPicPr>
          <p:cNvPr id="21" name="Picture 10" descr="C:\Users\scottram\AppData\Local\Microsoft\Windows\Temporary Internet Files\Content.IE5\OAFVZJ6O\MP900407165[1].jpg"/>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2143165" y="2280705"/>
            <a:ext cx="1590814" cy="1045406"/>
          </a:xfrm>
          <a:prstGeom prst="rect">
            <a:avLst/>
          </a:prstGeom>
          <a:noFill/>
          <a:ln>
            <a:noFill/>
          </a:ln>
        </p:spPr>
      </p:pic>
      <p:pic>
        <p:nvPicPr>
          <p:cNvPr id="22"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43166" y="3405709"/>
            <a:ext cx="1590814" cy="1045406"/>
          </a:xfrm>
          <a:prstGeom prst="rect">
            <a:avLst/>
          </a:prstGeom>
          <a:noFill/>
          <a:ln>
            <a:noFill/>
          </a:ln>
        </p:spPr>
      </p:pic>
      <p:pic>
        <p:nvPicPr>
          <p:cNvPr id="23" name="Picture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43165" y="1155701"/>
            <a:ext cx="1590814" cy="1045406"/>
          </a:xfrm>
          <a:prstGeom prst="rect">
            <a:avLst/>
          </a:prstGeom>
          <a:noFill/>
          <a:ln>
            <a:noFill/>
          </a:ln>
        </p:spPr>
      </p:pic>
      <p:grpSp>
        <p:nvGrpSpPr>
          <p:cNvPr id="13" name="Group 12"/>
          <p:cNvGrpSpPr/>
          <p:nvPr/>
        </p:nvGrpSpPr>
        <p:grpSpPr>
          <a:xfrm>
            <a:off x="3733980" y="2240906"/>
            <a:ext cx="5135384" cy="1125004"/>
            <a:chOff x="3415944" y="2240906"/>
            <a:chExt cx="6497359" cy="1125004"/>
          </a:xfrm>
        </p:grpSpPr>
        <p:cxnSp>
          <p:nvCxnSpPr>
            <p:cNvPr id="24" name="Straight Connector 23"/>
            <p:cNvCxnSpPr/>
            <p:nvPr/>
          </p:nvCxnSpPr>
          <p:spPr>
            <a:xfrm>
              <a:off x="3415944" y="2240906"/>
              <a:ext cx="6497359"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415944" y="3365910"/>
              <a:ext cx="6497359"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3800747" y="1155701"/>
            <a:ext cx="5068616" cy="1061829"/>
          </a:xfrm>
          <a:prstGeom prst="rect">
            <a:avLst/>
          </a:prstGeom>
          <a:noFill/>
        </p:spPr>
        <p:txBody>
          <a:bodyPr wrap="square" rtlCol="0">
            <a:spAutoFit/>
          </a:bodyPr>
          <a:lstStyle/>
          <a:p>
            <a:pPr>
              <a:lnSpc>
                <a:spcPct val="90000"/>
              </a:lnSpc>
            </a:pPr>
            <a:r>
              <a:rPr lang="en-US" sz="1400" dirty="0"/>
              <a:t>Your assigned local HP technical liaison who is </a:t>
            </a:r>
            <a:r>
              <a:rPr lang="en-US" sz="1400" dirty="0" smtClean="0"/>
              <a:t>dedicated</a:t>
            </a:r>
            <a:br>
              <a:rPr lang="en-US" sz="1400" dirty="0" smtClean="0"/>
            </a:br>
            <a:r>
              <a:rPr lang="en-US" sz="1400" dirty="0" smtClean="0"/>
              <a:t>to understanding your </a:t>
            </a:r>
            <a:r>
              <a:rPr lang="en-US" sz="1400" dirty="0"/>
              <a:t>business so they can provide the </a:t>
            </a:r>
            <a:r>
              <a:rPr lang="en-US" sz="1400" dirty="0" smtClean="0"/>
              <a:t/>
            </a:r>
            <a:br>
              <a:rPr lang="en-US" sz="1400" dirty="0" smtClean="0"/>
            </a:br>
            <a:r>
              <a:rPr lang="en-US" sz="1400" dirty="0" smtClean="0"/>
              <a:t>best </a:t>
            </a:r>
            <a:r>
              <a:rPr lang="en-US" sz="1400" dirty="0"/>
              <a:t>advice on how to reduce cost, increase </a:t>
            </a:r>
            <a:r>
              <a:rPr lang="en-US" sz="1400" dirty="0" smtClean="0"/>
              <a:t>efficiency</a:t>
            </a:r>
            <a:r>
              <a:rPr lang="en-US" sz="1400" dirty="0"/>
              <a:t>, mitigate risk &amp; drive operational improvement throughout </a:t>
            </a:r>
            <a:r>
              <a:rPr lang="en-US" sz="1400" dirty="0" smtClean="0"/>
              <a:t/>
            </a:r>
            <a:br>
              <a:rPr lang="en-US" sz="1400" dirty="0" smtClean="0"/>
            </a:br>
            <a:r>
              <a:rPr lang="en-US" sz="1400" dirty="0" smtClean="0"/>
              <a:t>the </a:t>
            </a:r>
            <a:r>
              <a:rPr lang="en-US" sz="1400" dirty="0"/>
              <a:t>IT environment </a:t>
            </a:r>
          </a:p>
        </p:txBody>
      </p:sp>
      <p:sp>
        <p:nvSpPr>
          <p:cNvPr id="28" name="TextBox 27"/>
          <p:cNvSpPr txBox="1"/>
          <p:nvPr/>
        </p:nvSpPr>
        <p:spPr>
          <a:xfrm>
            <a:off x="3800747" y="2280705"/>
            <a:ext cx="5068616" cy="674031"/>
          </a:xfrm>
          <a:prstGeom prst="rect">
            <a:avLst/>
          </a:prstGeom>
          <a:noFill/>
        </p:spPr>
        <p:txBody>
          <a:bodyPr wrap="square" rtlCol="0">
            <a:spAutoFit/>
          </a:bodyPr>
          <a:lstStyle/>
          <a:p>
            <a:pPr>
              <a:lnSpc>
                <a:spcPct val="90000"/>
              </a:lnSpc>
            </a:pPr>
            <a:r>
              <a:rPr lang="en-US" sz="1400" dirty="0"/>
              <a:t>Your assigned technical expert whose job is to know your IT </a:t>
            </a:r>
            <a:r>
              <a:rPr lang="en-US" sz="1400" dirty="0" smtClean="0"/>
              <a:t>environment, ensure </a:t>
            </a:r>
            <a:r>
              <a:rPr lang="en-US" sz="1400" dirty="0"/>
              <a:t>it stays running 24*7 and manage all incidents end-to-end  for the fastest </a:t>
            </a:r>
            <a:r>
              <a:rPr lang="en-US" sz="1400" dirty="0" smtClean="0"/>
              <a:t>possible </a:t>
            </a:r>
            <a:r>
              <a:rPr lang="en-US" sz="1400" dirty="0"/>
              <a:t>resolution</a:t>
            </a:r>
          </a:p>
        </p:txBody>
      </p:sp>
      <p:sp>
        <p:nvSpPr>
          <p:cNvPr id="29" name="TextBox 28"/>
          <p:cNvSpPr txBox="1"/>
          <p:nvPr/>
        </p:nvSpPr>
        <p:spPr>
          <a:xfrm>
            <a:off x="3800747" y="3405709"/>
            <a:ext cx="5068616" cy="674031"/>
          </a:xfrm>
          <a:prstGeom prst="rect">
            <a:avLst/>
          </a:prstGeom>
          <a:noFill/>
        </p:spPr>
        <p:txBody>
          <a:bodyPr wrap="square" rtlCol="0">
            <a:spAutoFit/>
          </a:bodyPr>
          <a:lstStyle/>
          <a:p>
            <a:pPr>
              <a:lnSpc>
                <a:spcPct val="90000"/>
              </a:lnSpc>
            </a:pPr>
            <a:r>
              <a:rPr lang="en-US" sz="1400" dirty="0"/>
              <a:t>Your onsite hardware engineer highly trained &amp; certified to repair </a:t>
            </a:r>
            <a:r>
              <a:rPr lang="en-US" sz="1400" dirty="0" smtClean="0"/>
              <a:t>systems in </a:t>
            </a:r>
            <a:r>
              <a:rPr lang="en-US" sz="1400" dirty="0"/>
              <a:t>fastest possible timeframe and understand your IT setup</a:t>
            </a:r>
          </a:p>
        </p:txBody>
      </p:sp>
      <p:sp>
        <p:nvSpPr>
          <p:cNvPr id="30" name="Rectangle 29"/>
          <p:cNvSpPr/>
          <p:nvPr/>
        </p:nvSpPr>
        <p:spPr>
          <a:xfrm>
            <a:off x="344488" y="1155701"/>
            <a:ext cx="1708868" cy="1045406"/>
          </a:xfrm>
          <a:prstGeom prst="rect">
            <a:avLst/>
          </a:prstGeom>
          <a:solidFill>
            <a:schemeClr val="accent1"/>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a:solidFill>
                  <a:prstClr val="white"/>
                </a:solidFill>
                <a:latin typeface="Futura Hv" pitchFamily="34" charset="0"/>
              </a:rPr>
              <a:t>Account Support Manager</a:t>
            </a:r>
          </a:p>
        </p:txBody>
      </p:sp>
      <p:sp>
        <p:nvSpPr>
          <p:cNvPr id="31" name="Rectangle 30"/>
          <p:cNvSpPr/>
          <p:nvPr/>
        </p:nvSpPr>
        <p:spPr>
          <a:xfrm>
            <a:off x="344488" y="3405709"/>
            <a:ext cx="1708868" cy="1045406"/>
          </a:xfrm>
          <a:prstGeom prst="rect">
            <a:avLst/>
          </a:prstGeom>
          <a:solidFill>
            <a:schemeClr val="accent3"/>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a:solidFill>
                  <a:prstClr val="white"/>
                </a:solidFill>
                <a:latin typeface="Futura Hv" pitchFamily="34" charset="0"/>
              </a:rPr>
              <a:t>Datacenter Hardware Specialist</a:t>
            </a:r>
          </a:p>
        </p:txBody>
      </p:sp>
      <p:sp>
        <p:nvSpPr>
          <p:cNvPr id="32" name="Rectangle 31"/>
          <p:cNvSpPr/>
          <p:nvPr/>
        </p:nvSpPr>
        <p:spPr>
          <a:xfrm>
            <a:off x="344488" y="2280705"/>
            <a:ext cx="1708868" cy="1045406"/>
          </a:xfrm>
          <a:prstGeom prst="rect">
            <a:avLst/>
          </a:prstGeom>
          <a:solidFill>
            <a:schemeClr val="accent2"/>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a:solidFill>
                  <a:prstClr val="white"/>
                </a:solidFill>
                <a:latin typeface="Futura Hv" pitchFamily="34" charset="0"/>
              </a:rPr>
              <a:t>Technical Account Manager</a:t>
            </a:r>
          </a:p>
        </p:txBody>
      </p:sp>
      <p:sp>
        <p:nvSpPr>
          <p:cNvPr id="43" name="Rectangle 42"/>
          <p:cNvSpPr/>
          <p:nvPr/>
        </p:nvSpPr>
        <p:spPr>
          <a:xfrm>
            <a:off x="7753643" y="0"/>
            <a:ext cx="1398308" cy="406575"/>
          </a:xfrm>
          <a:prstGeom prst="rect">
            <a:avLst/>
          </a:prstGeom>
          <a:solidFill>
            <a:schemeClr val="accent1"/>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algn="ctr" defTabSz="889000">
              <a:lnSpc>
                <a:spcPct val="90000"/>
              </a:lnSpc>
              <a:spcAft>
                <a:spcPct val="35000"/>
              </a:spcAft>
            </a:pPr>
            <a:r>
              <a:rPr lang="en-US" sz="1000" dirty="0" smtClean="0">
                <a:solidFill>
                  <a:prstClr val="white"/>
                </a:solidFill>
                <a:latin typeface="Futura Hv" pitchFamily="34" charset="0"/>
              </a:rPr>
              <a:t>Relationship Management</a:t>
            </a:r>
            <a:endParaRPr lang="en-US" sz="1000" dirty="0">
              <a:solidFill>
                <a:prstClr val="white"/>
              </a:solidFill>
              <a:latin typeface="Futura Hv" pitchFamily="34" charset="0"/>
            </a:endParaRPr>
          </a:p>
        </p:txBody>
      </p:sp>
    </p:spTree>
    <p:extLst>
      <p:ext uri="{BB962C8B-B14F-4D97-AF65-F5344CB8AC3E}">
        <p14:creationId xmlns:p14="http://schemas.microsoft.com/office/powerpoint/2010/main" val="3283898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C:\Raja\IVL Pics\G4681112012006_JPG_P.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9517"/>
          <a:stretch/>
        </p:blipFill>
        <p:spPr bwMode="auto">
          <a:xfrm>
            <a:off x="6354763" y="1506538"/>
            <a:ext cx="2514599" cy="2960687"/>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4"/>
          <p:cNvSpPr>
            <a:spLocks noGrp="1"/>
          </p:cNvSpPr>
          <p:nvPr>
            <p:ph type="subTitle" idx="1"/>
          </p:nvPr>
        </p:nvSpPr>
        <p:spPr>
          <a:xfrm>
            <a:off x="331469" y="751390"/>
            <a:ext cx="8460105" cy="276999"/>
          </a:xfrm>
        </p:spPr>
        <p:txBody>
          <a:bodyPr/>
          <a:lstStyle/>
          <a:p>
            <a:r>
              <a:rPr lang="en-US" dirty="0"/>
              <a:t>Enhanced Call </a:t>
            </a:r>
            <a:r>
              <a:rPr lang="en-US" dirty="0" smtClean="0"/>
              <a:t>Handling</a:t>
            </a:r>
            <a:endParaRPr lang="en-US" dirty="0"/>
          </a:p>
        </p:txBody>
      </p:sp>
      <p:sp>
        <p:nvSpPr>
          <p:cNvPr id="3" name="Title 2"/>
          <p:cNvSpPr>
            <a:spLocks noGrp="1"/>
          </p:cNvSpPr>
          <p:nvPr>
            <p:ph type="title"/>
          </p:nvPr>
        </p:nvSpPr>
        <p:spPr/>
        <p:txBody>
          <a:bodyPr/>
          <a:lstStyle/>
          <a:p>
            <a:r>
              <a:rPr lang="en-US" dirty="0"/>
              <a:t>Datacenter Care</a:t>
            </a:r>
          </a:p>
        </p:txBody>
      </p:sp>
      <p:sp>
        <p:nvSpPr>
          <p:cNvPr id="4" name="Text Placeholder 3"/>
          <p:cNvSpPr>
            <a:spLocks noGrp="1"/>
          </p:cNvSpPr>
          <p:nvPr>
            <p:ph type="body" sz="quarter" idx="14"/>
          </p:nvPr>
        </p:nvSpPr>
        <p:spPr>
          <a:xfrm>
            <a:off x="331200" y="1458000"/>
            <a:ext cx="6023563" cy="2788998"/>
          </a:xfrm>
        </p:spPr>
        <p:txBody>
          <a:bodyPr>
            <a:normAutofit/>
          </a:bodyPr>
          <a:lstStyle/>
          <a:p>
            <a:pPr lvl="2">
              <a:lnSpc>
                <a:spcPct val="100000"/>
              </a:lnSpc>
              <a:spcBef>
                <a:spcPts val="700"/>
              </a:spcBef>
            </a:pPr>
            <a:r>
              <a:rPr lang="en-US" sz="1600" dirty="0"/>
              <a:t>HP’s best call experience tailored to the needs of each customer, engaging appropriate HP technical experts as </a:t>
            </a:r>
            <a:r>
              <a:rPr lang="en-US" sz="1600" dirty="0" smtClean="0"/>
              <a:t>required</a:t>
            </a:r>
            <a:endParaRPr lang="en-US" sz="1600" dirty="0"/>
          </a:p>
          <a:p>
            <a:pPr lvl="2">
              <a:lnSpc>
                <a:spcPct val="100000"/>
              </a:lnSpc>
              <a:spcBef>
                <a:spcPts val="700"/>
              </a:spcBef>
            </a:pPr>
            <a:r>
              <a:rPr lang="en-US" sz="1600" dirty="0"/>
              <a:t>Higher-skilled remote support &amp; </a:t>
            </a:r>
            <a:r>
              <a:rPr lang="en-US" sz="1600" dirty="0" smtClean="0"/>
              <a:t>escalation/elevation</a:t>
            </a:r>
            <a:endParaRPr lang="en-US" sz="1600" dirty="0"/>
          </a:p>
          <a:p>
            <a:pPr lvl="2">
              <a:lnSpc>
                <a:spcPct val="100000"/>
              </a:lnSpc>
              <a:spcBef>
                <a:spcPts val="700"/>
              </a:spcBef>
            </a:pPr>
            <a:r>
              <a:rPr lang="en-US" sz="1600" dirty="0"/>
              <a:t>Rapid Response to Critical Hardware and Software Incidents </a:t>
            </a:r>
          </a:p>
          <a:p>
            <a:pPr lvl="2">
              <a:lnSpc>
                <a:spcPct val="100000"/>
              </a:lnSpc>
              <a:spcBef>
                <a:spcPts val="700"/>
              </a:spcBef>
            </a:pPr>
            <a:r>
              <a:rPr lang="en-US" sz="1600" dirty="0"/>
              <a:t>Accelerated Escalation </a:t>
            </a:r>
            <a:r>
              <a:rPr lang="en-US" sz="1600" dirty="0" smtClean="0"/>
              <a:t>Management</a:t>
            </a:r>
            <a:endParaRPr lang="en-US" sz="1600" dirty="0"/>
          </a:p>
          <a:p>
            <a:pPr lvl="2">
              <a:lnSpc>
                <a:spcPct val="100000"/>
              </a:lnSpc>
              <a:spcBef>
                <a:spcPts val="700"/>
              </a:spcBef>
            </a:pPr>
            <a:r>
              <a:rPr lang="en-US" sz="1600" dirty="0"/>
              <a:t>Remote hardware &amp; software incident diagnosis and support</a:t>
            </a:r>
          </a:p>
        </p:txBody>
      </p:sp>
      <p:sp>
        <p:nvSpPr>
          <p:cNvPr id="24" name="Rectangle 23"/>
          <p:cNvSpPr/>
          <p:nvPr/>
        </p:nvSpPr>
        <p:spPr>
          <a:xfrm>
            <a:off x="7759700" y="0"/>
            <a:ext cx="1398308" cy="406575"/>
          </a:xfrm>
          <a:prstGeom prst="rect">
            <a:avLst/>
          </a:prstGeom>
          <a:solidFill>
            <a:schemeClr val="accent2"/>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algn="ctr" defTabSz="889000">
              <a:lnSpc>
                <a:spcPct val="90000"/>
              </a:lnSpc>
              <a:spcAft>
                <a:spcPct val="35000"/>
              </a:spcAft>
            </a:pPr>
            <a:r>
              <a:rPr lang="en-US" sz="1000" dirty="0" smtClean="0">
                <a:solidFill>
                  <a:prstClr val="white"/>
                </a:solidFill>
                <a:latin typeface="Futura Hv" pitchFamily="34" charset="0"/>
              </a:rPr>
              <a:t>Enhanced Call  Handling</a:t>
            </a:r>
            <a:endParaRPr lang="en-US" sz="1000" dirty="0">
              <a:solidFill>
                <a:prstClr val="white"/>
              </a:solidFill>
              <a:latin typeface="Futura Hv" pitchFamily="34" charset="0"/>
            </a:endParaRPr>
          </a:p>
        </p:txBody>
      </p:sp>
    </p:spTree>
    <p:extLst>
      <p:ext uri="{BB962C8B-B14F-4D97-AF65-F5344CB8AC3E}">
        <p14:creationId xmlns:p14="http://schemas.microsoft.com/office/powerpoint/2010/main" val="3788477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Raja\IVL Pics\G6568002042007_JPG_P.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10671"/>
          <a:stretch/>
        </p:blipFill>
        <p:spPr bwMode="auto">
          <a:xfrm>
            <a:off x="6354763" y="1506537"/>
            <a:ext cx="2514600" cy="2936875"/>
          </a:xfrm>
          <a:prstGeom prst="rect">
            <a:avLst/>
          </a:prstGeom>
          <a:noFill/>
          <a:extLst>
            <a:ext uri="{909E8E84-426E-40DD-AFC4-6F175D3DCCD1}">
              <a14:hiddenFill xmlns:a14="http://schemas.microsoft.com/office/drawing/2010/main">
                <a:solidFill>
                  <a:srgbClr val="FFFFFF"/>
                </a:solidFill>
              </a14:hiddenFill>
            </a:ext>
          </a:extLst>
        </p:spPr>
      </p:pic>
      <p:sp>
        <p:nvSpPr>
          <p:cNvPr id="2" name="Subtitle 1"/>
          <p:cNvSpPr>
            <a:spLocks noGrp="1"/>
          </p:cNvSpPr>
          <p:nvPr>
            <p:ph type="subTitle" idx="1"/>
          </p:nvPr>
        </p:nvSpPr>
        <p:spPr/>
        <p:txBody>
          <a:bodyPr/>
          <a:lstStyle/>
          <a:p>
            <a:r>
              <a:rPr lang="en-US" dirty="0"/>
              <a:t>Environment Wide Entitlement</a:t>
            </a:r>
          </a:p>
        </p:txBody>
      </p:sp>
      <p:sp>
        <p:nvSpPr>
          <p:cNvPr id="3" name="Title 2"/>
          <p:cNvSpPr>
            <a:spLocks noGrp="1"/>
          </p:cNvSpPr>
          <p:nvPr>
            <p:ph type="title"/>
          </p:nvPr>
        </p:nvSpPr>
        <p:spPr/>
        <p:txBody>
          <a:bodyPr/>
          <a:lstStyle/>
          <a:p>
            <a:r>
              <a:rPr lang="en-US" dirty="0"/>
              <a:t>Datacenter Care</a:t>
            </a:r>
          </a:p>
        </p:txBody>
      </p:sp>
      <p:sp>
        <p:nvSpPr>
          <p:cNvPr id="4" name="Text Placeholder 3"/>
          <p:cNvSpPr>
            <a:spLocks noGrp="1"/>
          </p:cNvSpPr>
          <p:nvPr>
            <p:ph type="body" sz="quarter" idx="14"/>
          </p:nvPr>
        </p:nvSpPr>
        <p:spPr>
          <a:xfrm>
            <a:off x="330200" y="1458000"/>
            <a:ext cx="6023562" cy="2597165"/>
          </a:xfrm>
        </p:spPr>
        <p:txBody>
          <a:bodyPr>
            <a:normAutofit/>
          </a:bodyPr>
          <a:lstStyle/>
          <a:p>
            <a:pPr lvl="2">
              <a:lnSpc>
                <a:spcPct val="100000"/>
              </a:lnSpc>
              <a:spcBef>
                <a:spcPts val="700"/>
              </a:spcBef>
            </a:pPr>
            <a:r>
              <a:rPr lang="en-US" sz="1800" dirty="0"/>
              <a:t>Existing/new equipment covered by Datacenter Care without explicitly adding those devices to a contract</a:t>
            </a:r>
          </a:p>
          <a:p>
            <a:pPr lvl="2">
              <a:lnSpc>
                <a:spcPct val="100000"/>
              </a:lnSpc>
              <a:spcBef>
                <a:spcPts val="700"/>
              </a:spcBef>
            </a:pPr>
            <a:r>
              <a:rPr lang="en-US" sz="1800" dirty="0"/>
              <a:t>Deliverables are individually sized and priced depending on the customer’s specific needs – not per device pricing</a:t>
            </a:r>
          </a:p>
          <a:p>
            <a:pPr lvl="2">
              <a:lnSpc>
                <a:spcPct val="100000"/>
              </a:lnSpc>
              <a:spcBef>
                <a:spcPts val="700"/>
              </a:spcBef>
            </a:pPr>
            <a:r>
              <a:rPr lang="en-US" sz="1800" dirty="0"/>
              <a:t>Devices can have any level of reactive &amp; proactive support</a:t>
            </a:r>
          </a:p>
          <a:p>
            <a:pPr lvl="2">
              <a:lnSpc>
                <a:spcPct val="100000"/>
              </a:lnSpc>
              <a:spcBef>
                <a:spcPts val="700"/>
              </a:spcBef>
            </a:pPr>
            <a:r>
              <a:rPr lang="en-US" sz="1800" dirty="0"/>
              <a:t>Primary Service Provider support for Multivendor environments</a:t>
            </a:r>
          </a:p>
        </p:txBody>
      </p:sp>
      <p:sp>
        <p:nvSpPr>
          <p:cNvPr id="23" name="Rectangle 22"/>
          <p:cNvSpPr/>
          <p:nvPr/>
        </p:nvSpPr>
        <p:spPr>
          <a:xfrm>
            <a:off x="7759700" y="0"/>
            <a:ext cx="1398308" cy="406575"/>
          </a:xfrm>
          <a:prstGeom prst="rect">
            <a:avLst/>
          </a:prstGeom>
          <a:solidFill>
            <a:schemeClr val="accent4"/>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algn="ctr" defTabSz="889000">
              <a:lnSpc>
                <a:spcPct val="90000"/>
              </a:lnSpc>
              <a:spcAft>
                <a:spcPct val="35000"/>
              </a:spcAft>
            </a:pPr>
            <a:r>
              <a:rPr lang="en-US" sz="1000" dirty="0" smtClean="0">
                <a:solidFill>
                  <a:prstClr val="white"/>
                </a:solidFill>
                <a:latin typeface="Futura Hv" pitchFamily="34" charset="0"/>
              </a:rPr>
              <a:t>Environment Wide Entitlement</a:t>
            </a:r>
            <a:endParaRPr lang="en-US" sz="1000" dirty="0">
              <a:solidFill>
                <a:prstClr val="white"/>
              </a:solidFill>
              <a:latin typeface="Futura Hv" pitchFamily="34" charset="0"/>
            </a:endParaRPr>
          </a:p>
        </p:txBody>
      </p:sp>
    </p:spTree>
    <p:extLst>
      <p:ext uri="{BB962C8B-B14F-4D97-AF65-F5344CB8AC3E}">
        <p14:creationId xmlns:p14="http://schemas.microsoft.com/office/powerpoint/2010/main" val="553761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0200" y="751390"/>
            <a:ext cx="8460105" cy="276999"/>
          </a:xfrm>
        </p:spPr>
        <p:txBody>
          <a:bodyPr/>
          <a:lstStyle/>
          <a:p>
            <a:r>
              <a:rPr lang="en-US" dirty="0"/>
              <a:t>Lifecycle Event Services</a:t>
            </a:r>
          </a:p>
        </p:txBody>
      </p:sp>
      <p:sp>
        <p:nvSpPr>
          <p:cNvPr id="3" name="Title 2"/>
          <p:cNvSpPr>
            <a:spLocks noGrp="1"/>
          </p:cNvSpPr>
          <p:nvPr>
            <p:ph type="title"/>
          </p:nvPr>
        </p:nvSpPr>
        <p:spPr>
          <a:xfrm>
            <a:off x="331469" y="235063"/>
            <a:ext cx="8460105" cy="430887"/>
          </a:xfrm>
        </p:spPr>
        <p:txBody>
          <a:bodyPr/>
          <a:lstStyle/>
          <a:p>
            <a:r>
              <a:rPr lang="en-US" dirty="0"/>
              <a:t>Datacenter Care</a:t>
            </a:r>
          </a:p>
        </p:txBody>
      </p:sp>
      <p:sp>
        <p:nvSpPr>
          <p:cNvPr id="13" name="TextBox 12"/>
          <p:cNvSpPr txBox="1"/>
          <p:nvPr/>
        </p:nvSpPr>
        <p:spPr>
          <a:xfrm>
            <a:off x="354015" y="2466376"/>
            <a:ext cx="1728225" cy="1712777"/>
          </a:xfrm>
          <a:prstGeom prst="rect">
            <a:avLst/>
          </a:prstGeom>
          <a:noFill/>
        </p:spPr>
        <p:txBody>
          <a:bodyPr wrap="square" rtlCol="0">
            <a:spAutoFit/>
          </a:bodyPr>
          <a:lstStyle/>
          <a:p>
            <a:pPr>
              <a:lnSpc>
                <a:spcPct val="90000"/>
              </a:lnSpc>
            </a:pPr>
            <a:r>
              <a:rPr lang="en-US" sz="1300" dirty="0">
                <a:solidFill>
                  <a:schemeClr val="tx2"/>
                </a:solidFill>
              </a:rPr>
              <a:t>“I know my IT strategy. Help me design the solution and create an implementation plan in the context of my existing environment and business strategy.”</a:t>
            </a:r>
          </a:p>
        </p:txBody>
      </p:sp>
      <p:sp>
        <p:nvSpPr>
          <p:cNvPr id="14" name="TextBox 13"/>
          <p:cNvSpPr txBox="1"/>
          <p:nvPr/>
        </p:nvSpPr>
        <p:spPr>
          <a:xfrm>
            <a:off x="2055937" y="2466376"/>
            <a:ext cx="1728225" cy="1712777"/>
          </a:xfrm>
          <a:prstGeom prst="rect">
            <a:avLst/>
          </a:prstGeom>
          <a:noFill/>
        </p:spPr>
        <p:txBody>
          <a:bodyPr wrap="square" rtlCol="0">
            <a:spAutoFit/>
          </a:bodyPr>
          <a:lstStyle/>
          <a:p>
            <a:pPr>
              <a:lnSpc>
                <a:spcPct val="90000"/>
              </a:lnSpc>
            </a:pPr>
            <a:r>
              <a:rPr lang="en-US" sz="1300" dirty="0">
                <a:solidFill>
                  <a:schemeClr val="tx2"/>
                </a:solidFill>
              </a:rPr>
              <a:t>“I know my IT strategy. Help me design the solution and create an implementation plan in the context of my existing environment and business strategy.”</a:t>
            </a:r>
          </a:p>
        </p:txBody>
      </p:sp>
      <p:sp>
        <p:nvSpPr>
          <p:cNvPr id="15" name="TextBox 14"/>
          <p:cNvSpPr txBox="1"/>
          <p:nvPr/>
        </p:nvSpPr>
        <p:spPr>
          <a:xfrm>
            <a:off x="3757859" y="2466376"/>
            <a:ext cx="1728225" cy="1712777"/>
          </a:xfrm>
          <a:prstGeom prst="rect">
            <a:avLst/>
          </a:prstGeom>
          <a:noFill/>
        </p:spPr>
        <p:txBody>
          <a:bodyPr wrap="square" rtlCol="0">
            <a:spAutoFit/>
          </a:bodyPr>
          <a:lstStyle/>
          <a:p>
            <a:pPr>
              <a:lnSpc>
                <a:spcPct val="90000"/>
              </a:lnSpc>
            </a:pPr>
            <a:r>
              <a:rPr lang="en-US" sz="1300" dirty="0">
                <a:solidFill>
                  <a:schemeClr val="tx2"/>
                </a:solidFill>
              </a:rPr>
              <a:t>“I have a detailed solution and an implementation plan. Help me deploy and integrate it into my environment, reducing disruption, minimizing future maintenance.”</a:t>
            </a:r>
          </a:p>
        </p:txBody>
      </p:sp>
      <p:sp>
        <p:nvSpPr>
          <p:cNvPr id="16" name="TextBox 15"/>
          <p:cNvSpPr txBox="1"/>
          <p:nvPr/>
        </p:nvSpPr>
        <p:spPr>
          <a:xfrm>
            <a:off x="5459781" y="2466376"/>
            <a:ext cx="1728225" cy="812530"/>
          </a:xfrm>
          <a:prstGeom prst="rect">
            <a:avLst/>
          </a:prstGeom>
          <a:noFill/>
        </p:spPr>
        <p:txBody>
          <a:bodyPr wrap="square" rtlCol="0">
            <a:spAutoFit/>
          </a:bodyPr>
          <a:lstStyle/>
          <a:p>
            <a:pPr>
              <a:lnSpc>
                <a:spcPct val="90000"/>
              </a:lnSpc>
            </a:pPr>
            <a:r>
              <a:rPr lang="en-US" sz="1300" dirty="0">
                <a:solidFill>
                  <a:schemeClr val="tx2"/>
                </a:solidFill>
              </a:rPr>
              <a:t>“My environment is up and running. Help me ensure I get the most value out of it</a:t>
            </a:r>
            <a:r>
              <a:rPr lang="en-US" sz="1300" dirty="0" smtClean="0">
                <a:solidFill>
                  <a:schemeClr val="tx2"/>
                </a:solidFill>
              </a:rPr>
              <a:t>.”</a:t>
            </a:r>
            <a:endParaRPr lang="en-US" sz="1300" dirty="0">
              <a:solidFill>
                <a:schemeClr val="tx2"/>
              </a:solidFill>
            </a:endParaRPr>
          </a:p>
        </p:txBody>
      </p:sp>
      <p:sp>
        <p:nvSpPr>
          <p:cNvPr id="17" name="TextBox 16"/>
          <p:cNvSpPr txBox="1"/>
          <p:nvPr/>
        </p:nvSpPr>
        <p:spPr>
          <a:xfrm>
            <a:off x="7161703" y="2466376"/>
            <a:ext cx="1728225" cy="1532727"/>
          </a:xfrm>
          <a:prstGeom prst="rect">
            <a:avLst/>
          </a:prstGeom>
          <a:noFill/>
        </p:spPr>
        <p:txBody>
          <a:bodyPr wrap="square" rtlCol="0">
            <a:spAutoFit/>
          </a:bodyPr>
          <a:lstStyle/>
          <a:p>
            <a:pPr>
              <a:lnSpc>
                <a:spcPct val="90000"/>
              </a:lnSpc>
            </a:pPr>
            <a:r>
              <a:rPr lang="en-US" sz="1300" dirty="0">
                <a:solidFill>
                  <a:schemeClr val="tx2"/>
                </a:solidFill>
              </a:rPr>
              <a:t>“Help me train and keep my IT staff </a:t>
            </a:r>
            <a:br>
              <a:rPr lang="en-US" sz="1300" dirty="0">
                <a:solidFill>
                  <a:schemeClr val="tx2"/>
                </a:solidFill>
              </a:rPr>
            </a:br>
            <a:r>
              <a:rPr lang="en-US" sz="1300" dirty="0">
                <a:solidFill>
                  <a:schemeClr val="tx2"/>
                </a:solidFill>
              </a:rPr>
              <a:t>up-to-date with the latest technologies, techniques and </a:t>
            </a:r>
            <a:br>
              <a:rPr lang="en-US" sz="1300" dirty="0">
                <a:solidFill>
                  <a:schemeClr val="tx2"/>
                </a:solidFill>
              </a:rPr>
            </a:br>
            <a:r>
              <a:rPr lang="en-US" sz="1300" dirty="0">
                <a:solidFill>
                  <a:schemeClr val="tx2"/>
                </a:solidFill>
              </a:rPr>
              <a:t>IT Service Management </a:t>
            </a:r>
            <a:br>
              <a:rPr lang="en-US" sz="1300" dirty="0">
                <a:solidFill>
                  <a:schemeClr val="tx2"/>
                </a:solidFill>
              </a:rPr>
            </a:br>
            <a:r>
              <a:rPr lang="en-US" sz="1300" dirty="0">
                <a:solidFill>
                  <a:schemeClr val="tx2"/>
                </a:solidFill>
              </a:rPr>
              <a:t>best practices.”</a:t>
            </a:r>
          </a:p>
        </p:txBody>
      </p:sp>
      <p:sp>
        <p:nvSpPr>
          <p:cNvPr id="21" name="Chevron 20"/>
          <p:cNvSpPr/>
          <p:nvPr/>
        </p:nvSpPr>
        <p:spPr>
          <a:xfrm>
            <a:off x="7161703" y="1628698"/>
            <a:ext cx="1882017" cy="819307"/>
          </a:xfrm>
          <a:prstGeom prst="chevron">
            <a:avLst>
              <a:gd name="adj" fmla="val 27524"/>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 tIns="27432" rIns="27432" bIns="36576" rtlCol="0" anchor="ctr" anchorCtr="0"/>
          <a:lstStyle/>
          <a:p>
            <a:pPr algn="ctr" defTabSz="913927" fontAlgn="auto">
              <a:lnSpc>
                <a:spcPct val="85000"/>
              </a:lnSpc>
              <a:spcBef>
                <a:spcPts val="0"/>
              </a:spcBef>
              <a:spcAft>
                <a:spcPts val="0"/>
              </a:spcAft>
              <a:buSzPct val="80000"/>
              <a:defRPr/>
            </a:pPr>
            <a:r>
              <a:rPr lang="en-US" sz="1400" b="1" dirty="0" smtClean="0">
                <a:solidFill>
                  <a:schemeClr val="bg1"/>
                </a:solidFill>
              </a:rPr>
              <a:t>Training</a:t>
            </a:r>
          </a:p>
        </p:txBody>
      </p:sp>
      <p:sp>
        <p:nvSpPr>
          <p:cNvPr id="9" name="Chevron 8"/>
          <p:cNvSpPr/>
          <p:nvPr/>
        </p:nvSpPr>
        <p:spPr>
          <a:xfrm>
            <a:off x="5459781" y="1628698"/>
            <a:ext cx="1882017" cy="819307"/>
          </a:xfrm>
          <a:prstGeom prst="chevron">
            <a:avLst>
              <a:gd name="adj" fmla="val 27524"/>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27432" rIns="0" bIns="36576" rtlCol="0" anchor="ctr" anchorCtr="0"/>
          <a:lstStyle/>
          <a:p>
            <a:pPr algn="ctr" defTabSz="913927" fontAlgn="auto">
              <a:lnSpc>
                <a:spcPct val="85000"/>
              </a:lnSpc>
              <a:spcBef>
                <a:spcPts val="0"/>
              </a:spcBef>
              <a:spcAft>
                <a:spcPts val="0"/>
              </a:spcAft>
              <a:buSzPct val="80000"/>
              <a:defRPr/>
            </a:pPr>
            <a:r>
              <a:rPr lang="en-US" sz="1400" b="1" dirty="0">
                <a:solidFill>
                  <a:schemeClr val="bg1"/>
                </a:solidFill>
              </a:rPr>
              <a:t>Operational </a:t>
            </a:r>
            <a:r>
              <a:rPr lang="en-US" sz="1400" b="1" dirty="0" smtClean="0">
                <a:solidFill>
                  <a:schemeClr val="bg1"/>
                </a:solidFill>
              </a:rPr>
              <a:t>and Optimization </a:t>
            </a:r>
            <a:r>
              <a:rPr lang="en-US" sz="1400" b="1" dirty="0">
                <a:solidFill>
                  <a:schemeClr val="bg1"/>
                </a:solidFill>
              </a:rPr>
              <a:t>Services</a:t>
            </a:r>
          </a:p>
        </p:txBody>
      </p:sp>
      <p:sp>
        <p:nvSpPr>
          <p:cNvPr id="10" name="Chevron 9"/>
          <p:cNvSpPr/>
          <p:nvPr/>
        </p:nvSpPr>
        <p:spPr>
          <a:xfrm>
            <a:off x="3757859" y="1628698"/>
            <a:ext cx="1882017" cy="819307"/>
          </a:xfrm>
          <a:prstGeom prst="chevron">
            <a:avLst>
              <a:gd name="adj" fmla="val 29074"/>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 tIns="27432" rIns="27432" bIns="36576" rtlCol="0" anchor="ctr" anchorCtr="0"/>
          <a:lstStyle/>
          <a:p>
            <a:pPr algn="ctr" defTabSz="913927" fontAlgn="auto">
              <a:spcBef>
                <a:spcPts val="0"/>
              </a:spcBef>
              <a:spcAft>
                <a:spcPts val="0"/>
              </a:spcAft>
              <a:buSzPct val="80000"/>
              <a:defRPr/>
            </a:pPr>
            <a:r>
              <a:rPr lang="en-US" sz="1400" b="1" dirty="0">
                <a:solidFill>
                  <a:schemeClr val="bg1"/>
                </a:solidFill>
              </a:rPr>
              <a:t>Installation and Deployment</a:t>
            </a:r>
          </a:p>
        </p:txBody>
      </p:sp>
      <p:sp>
        <p:nvSpPr>
          <p:cNvPr id="11" name="Chevron 10"/>
          <p:cNvSpPr/>
          <p:nvPr/>
        </p:nvSpPr>
        <p:spPr>
          <a:xfrm>
            <a:off x="2055937" y="1628698"/>
            <a:ext cx="1882017" cy="819307"/>
          </a:xfrm>
          <a:prstGeom prst="chevron">
            <a:avLst>
              <a:gd name="adj" fmla="val 29074"/>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 tIns="27432" rIns="27432" bIns="36576" rtlCol="0" anchor="ctr" anchorCtr="0"/>
          <a:lstStyle/>
          <a:p>
            <a:pPr algn="ctr" defTabSz="913927" fontAlgn="auto">
              <a:spcBef>
                <a:spcPts val="0"/>
              </a:spcBef>
              <a:spcAft>
                <a:spcPts val="0"/>
              </a:spcAft>
              <a:buSzPct val="80000"/>
              <a:defRPr/>
            </a:pPr>
            <a:r>
              <a:rPr lang="en-US" sz="1400" b="1" dirty="0" smtClean="0">
                <a:solidFill>
                  <a:schemeClr val="bg1"/>
                </a:solidFill>
              </a:rPr>
              <a:t>  Design and Planning</a:t>
            </a:r>
          </a:p>
        </p:txBody>
      </p:sp>
      <p:sp>
        <p:nvSpPr>
          <p:cNvPr id="12" name="Pentagon 11"/>
          <p:cNvSpPr/>
          <p:nvPr/>
        </p:nvSpPr>
        <p:spPr>
          <a:xfrm>
            <a:off x="354015" y="1628698"/>
            <a:ext cx="1882017" cy="819307"/>
          </a:xfrm>
          <a:prstGeom prst="homePlate">
            <a:avLst>
              <a:gd name="adj" fmla="val 2984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 tIns="27432" rIns="27432" bIns="36576" rtlCol="0" anchor="ctr" anchorCtr="0"/>
          <a:lstStyle/>
          <a:p>
            <a:pPr algn="ctr" defTabSz="913927" fontAlgn="auto">
              <a:spcBef>
                <a:spcPts val="0"/>
              </a:spcBef>
              <a:spcAft>
                <a:spcPts val="0"/>
              </a:spcAft>
              <a:buSzPct val="80000"/>
              <a:defRPr/>
            </a:pPr>
            <a:r>
              <a:rPr lang="en-US" sz="1400" b="1" dirty="0" smtClean="0">
                <a:solidFill>
                  <a:schemeClr val="bg1"/>
                </a:solidFill>
              </a:rPr>
              <a:t>Strategic</a:t>
            </a:r>
          </a:p>
          <a:p>
            <a:pPr algn="ctr" defTabSz="913927" fontAlgn="auto">
              <a:spcBef>
                <a:spcPts val="0"/>
              </a:spcBef>
              <a:spcAft>
                <a:spcPts val="0"/>
              </a:spcAft>
              <a:buSzPct val="80000"/>
              <a:defRPr/>
            </a:pPr>
            <a:r>
              <a:rPr lang="en-US" sz="1400" b="1" dirty="0" smtClean="0">
                <a:solidFill>
                  <a:schemeClr val="bg1"/>
                </a:solidFill>
              </a:rPr>
              <a:t>Decision Making</a:t>
            </a:r>
          </a:p>
        </p:txBody>
      </p:sp>
      <p:cxnSp>
        <p:nvCxnSpPr>
          <p:cNvPr id="24" name="Straight Connector 23"/>
          <p:cNvCxnSpPr/>
          <p:nvPr/>
        </p:nvCxnSpPr>
        <p:spPr>
          <a:xfrm>
            <a:off x="2030537" y="2448006"/>
            <a:ext cx="0" cy="1703498"/>
          </a:xfrm>
          <a:prstGeom prst="line">
            <a:avLst/>
          </a:prstGeom>
          <a:ln w="28575">
            <a:solidFill>
              <a:schemeClr val="accent5"/>
            </a:solidFill>
          </a:ln>
          <a:effectLst/>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736692" y="2448006"/>
            <a:ext cx="0" cy="1703498"/>
          </a:xfrm>
          <a:prstGeom prst="line">
            <a:avLst/>
          </a:prstGeom>
          <a:ln w="28575">
            <a:solidFill>
              <a:schemeClr val="accent5"/>
            </a:solidFill>
          </a:ln>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42847" y="2448006"/>
            <a:ext cx="0" cy="1703498"/>
          </a:xfrm>
          <a:prstGeom prst="line">
            <a:avLst/>
          </a:prstGeom>
          <a:ln w="28575">
            <a:solidFill>
              <a:schemeClr val="accent5"/>
            </a:solidFill>
          </a:ln>
          <a:effectLst/>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49003" y="2448006"/>
            <a:ext cx="0" cy="1703498"/>
          </a:xfrm>
          <a:prstGeom prst="line">
            <a:avLst/>
          </a:prstGeom>
          <a:ln w="28575">
            <a:solidFill>
              <a:schemeClr val="accent5"/>
            </a:solidFill>
          </a:ln>
          <a:effectLst/>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38090" y="1195537"/>
            <a:ext cx="8646883" cy="396688"/>
            <a:chOff x="338091" y="1242090"/>
            <a:chExt cx="8497928" cy="396688"/>
          </a:xfrm>
        </p:grpSpPr>
        <p:sp>
          <p:nvSpPr>
            <p:cNvPr id="19" name="Chevron 18"/>
            <p:cNvSpPr/>
            <p:nvPr/>
          </p:nvSpPr>
          <p:spPr>
            <a:xfrm>
              <a:off x="7052823" y="1242091"/>
              <a:ext cx="1783196" cy="396687"/>
            </a:xfrm>
            <a:prstGeom prst="chevron">
              <a:avLst>
                <a:gd name="adj" fmla="val 25985"/>
              </a:avLst>
            </a:prstGeom>
            <a:solidFill>
              <a:schemeClr val="accent6"/>
            </a:solidFill>
            <a:ln>
              <a:solidFill>
                <a:schemeClr val="bg1"/>
              </a:solidFill>
            </a:ln>
            <a:effectLst/>
          </p:spPr>
          <p:style>
            <a:lnRef idx="2">
              <a:schemeClr val="accent1">
                <a:shade val="50000"/>
              </a:schemeClr>
            </a:lnRef>
            <a:fillRef idx="1002">
              <a:schemeClr val="lt2"/>
            </a:fillRef>
            <a:effectRef idx="0">
              <a:schemeClr val="accent1"/>
            </a:effectRef>
            <a:fontRef idx="minor">
              <a:schemeClr val="lt1"/>
            </a:fontRef>
          </p:style>
          <p:txBody>
            <a:bodyPr lIns="91440" tIns="45720" rtlCol="0" anchor="ctr"/>
            <a:lstStyle/>
            <a:p>
              <a:pPr marR="0" lvl="0" indent="0" algn="ctr" fontAlgn="auto">
                <a:lnSpc>
                  <a:spcPct val="85000"/>
                </a:lnSpc>
                <a:spcBef>
                  <a:spcPts val="0"/>
                </a:spcBef>
                <a:spcAft>
                  <a:spcPts val="0"/>
                </a:spcAft>
                <a:buClrTx/>
                <a:buSzTx/>
                <a:buFontTx/>
                <a:buNone/>
                <a:tabLst/>
                <a:defRPr/>
              </a:pPr>
              <a:endParaRPr lang="en-US" sz="1400" b="1" dirty="0" smtClean="0">
                <a:solidFill>
                  <a:schemeClr val="bg1"/>
                </a:solidFill>
              </a:endParaRPr>
            </a:p>
          </p:txBody>
        </p:sp>
        <p:sp>
          <p:nvSpPr>
            <p:cNvPr id="20" name="Chevron 19"/>
            <p:cNvSpPr/>
            <p:nvPr/>
          </p:nvSpPr>
          <p:spPr>
            <a:xfrm>
              <a:off x="5374141" y="1242091"/>
              <a:ext cx="1783196" cy="396687"/>
            </a:xfrm>
            <a:prstGeom prst="chevron">
              <a:avLst>
                <a:gd name="adj" fmla="val 25985"/>
              </a:avLst>
            </a:prstGeom>
            <a:solidFill>
              <a:schemeClr val="accent6"/>
            </a:solidFill>
            <a:ln>
              <a:solidFill>
                <a:schemeClr val="bg1"/>
              </a:solidFill>
            </a:ln>
            <a:effectLst/>
          </p:spPr>
          <p:style>
            <a:lnRef idx="2">
              <a:schemeClr val="accent1">
                <a:shade val="50000"/>
              </a:schemeClr>
            </a:lnRef>
            <a:fillRef idx="1002">
              <a:schemeClr val="lt2"/>
            </a:fillRef>
            <a:effectRef idx="0">
              <a:schemeClr val="accent1"/>
            </a:effectRef>
            <a:fontRef idx="minor">
              <a:schemeClr val="lt1"/>
            </a:fontRef>
          </p:style>
          <p:txBody>
            <a:bodyPr lIns="91440" tIns="45720" rtlCol="0" anchor="ctr"/>
            <a:lstStyle/>
            <a:p>
              <a:pPr marR="0" lvl="0" indent="0" algn="ctr" fontAlgn="auto">
                <a:lnSpc>
                  <a:spcPct val="85000"/>
                </a:lnSpc>
                <a:spcBef>
                  <a:spcPts val="0"/>
                </a:spcBef>
                <a:spcAft>
                  <a:spcPts val="0"/>
                </a:spcAft>
                <a:buClrTx/>
                <a:buSzTx/>
                <a:buFontTx/>
                <a:buNone/>
                <a:tabLst/>
                <a:defRPr/>
              </a:pPr>
              <a:endParaRPr lang="en-US" sz="1400" b="1" dirty="0" smtClean="0">
                <a:solidFill>
                  <a:schemeClr val="bg1"/>
                </a:solidFill>
              </a:endParaRPr>
            </a:p>
          </p:txBody>
        </p:sp>
        <p:sp>
          <p:nvSpPr>
            <p:cNvPr id="22" name="Chevron 21"/>
            <p:cNvSpPr/>
            <p:nvPr/>
          </p:nvSpPr>
          <p:spPr>
            <a:xfrm>
              <a:off x="3695458" y="1242091"/>
              <a:ext cx="1783196" cy="396687"/>
            </a:xfrm>
            <a:prstGeom prst="chevron">
              <a:avLst>
                <a:gd name="adj" fmla="val 25985"/>
              </a:avLst>
            </a:prstGeom>
            <a:solidFill>
              <a:schemeClr val="accent6"/>
            </a:solidFill>
            <a:ln>
              <a:solidFill>
                <a:schemeClr val="bg1"/>
              </a:solidFill>
            </a:ln>
            <a:effectLst/>
          </p:spPr>
          <p:style>
            <a:lnRef idx="2">
              <a:schemeClr val="accent1">
                <a:shade val="50000"/>
              </a:schemeClr>
            </a:lnRef>
            <a:fillRef idx="1002">
              <a:schemeClr val="lt2"/>
            </a:fillRef>
            <a:effectRef idx="0">
              <a:schemeClr val="accent1"/>
            </a:effectRef>
            <a:fontRef idx="minor">
              <a:schemeClr val="lt1"/>
            </a:fontRef>
          </p:style>
          <p:txBody>
            <a:bodyPr lIns="91440" tIns="45720" rtlCol="0" anchor="ctr"/>
            <a:lstStyle/>
            <a:p>
              <a:pPr marR="0" lvl="0" indent="0" algn="ctr" fontAlgn="auto">
                <a:lnSpc>
                  <a:spcPct val="85000"/>
                </a:lnSpc>
                <a:spcBef>
                  <a:spcPts val="0"/>
                </a:spcBef>
                <a:spcAft>
                  <a:spcPts val="0"/>
                </a:spcAft>
                <a:buClrTx/>
                <a:buSzTx/>
                <a:buFontTx/>
                <a:buNone/>
                <a:tabLst/>
                <a:defRPr/>
              </a:pPr>
              <a:endParaRPr lang="en-US" sz="1400" b="1" dirty="0" smtClean="0">
                <a:solidFill>
                  <a:schemeClr val="bg1"/>
                </a:solidFill>
              </a:endParaRPr>
            </a:p>
          </p:txBody>
        </p:sp>
        <p:sp>
          <p:nvSpPr>
            <p:cNvPr id="23" name="Chevron 22"/>
            <p:cNvSpPr/>
            <p:nvPr/>
          </p:nvSpPr>
          <p:spPr>
            <a:xfrm>
              <a:off x="2016774" y="1242091"/>
              <a:ext cx="1783196" cy="396687"/>
            </a:xfrm>
            <a:prstGeom prst="chevron">
              <a:avLst>
                <a:gd name="adj" fmla="val 25985"/>
              </a:avLst>
            </a:prstGeom>
            <a:solidFill>
              <a:schemeClr val="accent6"/>
            </a:solidFill>
            <a:ln>
              <a:solidFill>
                <a:schemeClr val="bg1"/>
              </a:solidFill>
            </a:ln>
            <a:effectLst/>
          </p:spPr>
          <p:style>
            <a:lnRef idx="2">
              <a:schemeClr val="accent1">
                <a:shade val="50000"/>
              </a:schemeClr>
            </a:lnRef>
            <a:fillRef idx="1002">
              <a:schemeClr val="lt2"/>
            </a:fillRef>
            <a:effectRef idx="0">
              <a:schemeClr val="accent1"/>
            </a:effectRef>
            <a:fontRef idx="minor">
              <a:schemeClr val="lt1"/>
            </a:fontRef>
          </p:style>
          <p:txBody>
            <a:bodyPr lIns="91440" tIns="45720" rtlCol="0" anchor="ctr"/>
            <a:lstStyle/>
            <a:p>
              <a:pPr marR="0" lvl="0" indent="0" algn="ctr" fontAlgn="auto">
                <a:lnSpc>
                  <a:spcPct val="85000"/>
                </a:lnSpc>
                <a:spcBef>
                  <a:spcPts val="0"/>
                </a:spcBef>
                <a:spcAft>
                  <a:spcPts val="0"/>
                </a:spcAft>
                <a:buClrTx/>
                <a:buSzTx/>
                <a:buFontTx/>
                <a:buNone/>
                <a:tabLst/>
                <a:defRPr/>
              </a:pPr>
              <a:endParaRPr lang="en-US" sz="1400" b="1" dirty="0" smtClean="0">
                <a:solidFill>
                  <a:schemeClr val="bg1"/>
                </a:solidFill>
              </a:endParaRPr>
            </a:p>
          </p:txBody>
        </p:sp>
        <p:sp>
          <p:nvSpPr>
            <p:cNvPr id="28" name="Pentagon 27"/>
            <p:cNvSpPr/>
            <p:nvPr/>
          </p:nvSpPr>
          <p:spPr>
            <a:xfrm>
              <a:off x="338091" y="1242090"/>
              <a:ext cx="1783196" cy="396688"/>
            </a:xfrm>
            <a:prstGeom prst="homePlate">
              <a:avLst>
                <a:gd name="adj" fmla="val 27586"/>
              </a:avLst>
            </a:prstGeom>
            <a:solidFill>
              <a:schemeClr val="accent6"/>
            </a:solidFill>
            <a:ln>
              <a:solidFill>
                <a:schemeClr val="bg1"/>
              </a:solidFill>
            </a:ln>
            <a:effectLst/>
          </p:spPr>
          <p:style>
            <a:lnRef idx="2">
              <a:schemeClr val="accent1">
                <a:shade val="50000"/>
              </a:schemeClr>
            </a:lnRef>
            <a:fillRef idx="1002">
              <a:schemeClr val="lt2"/>
            </a:fillRef>
            <a:effectRef idx="0">
              <a:schemeClr val="accent1"/>
            </a:effectRef>
            <a:fontRef idx="minor">
              <a:schemeClr val="lt1"/>
            </a:fontRef>
          </p:style>
          <p:txBody>
            <a:bodyPr lIns="91440" tIns="45720" rtlCol="0" anchor="ctr"/>
            <a:lstStyle/>
            <a:p>
              <a:pPr marR="0" lvl="0" indent="0" algn="ctr" fontAlgn="auto">
                <a:lnSpc>
                  <a:spcPct val="85000"/>
                </a:lnSpc>
                <a:spcBef>
                  <a:spcPts val="0"/>
                </a:spcBef>
                <a:spcAft>
                  <a:spcPts val="0"/>
                </a:spcAft>
                <a:buClrTx/>
                <a:buSzTx/>
                <a:buFontTx/>
                <a:buNone/>
                <a:tabLst/>
                <a:defRPr/>
              </a:pPr>
              <a:endParaRPr lang="en-US" sz="1400" b="1" dirty="0" smtClean="0">
                <a:solidFill>
                  <a:schemeClr val="bg1"/>
                </a:solidFill>
              </a:endParaRPr>
            </a:p>
          </p:txBody>
        </p:sp>
        <p:sp>
          <p:nvSpPr>
            <p:cNvPr id="29" name="Rectangle 28"/>
            <p:cNvSpPr/>
            <p:nvPr/>
          </p:nvSpPr>
          <p:spPr>
            <a:xfrm>
              <a:off x="919162" y="1316409"/>
              <a:ext cx="555993" cy="184666"/>
            </a:xfrm>
            <a:prstGeom prst="rect">
              <a:avLst/>
            </a:prstGeom>
          </p:spPr>
          <p:txBody>
            <a:bodyPr wrap="square" lIns="0" tIns="0" rIns="0" bIns="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rPr>
                <a:t>Think</a:t>
              </a:r>
            </a:p>
          </p:txBody>
        </p:sp>
        <p:sp>
          <p:nvSpPr>
            <p:cNvPr id="30" name="Rectangle 29"/>
            <p:cNvSpPr/>
            <p:nvPr/>
          </p:nvSpPr>
          <p:spPr>
            <a:xfrm>
              <a:off x="2545793" y="1316409"/>
              <a:ext cx="725163" cy="184666"/>
            </a:xfrm>
            <a:prstGeom prst="rect">
              <a:avLst/>
            </a:prstGeom>
          </p:spPr>
          <p:txBody>
            <a:bodyPr wrap="none" lIns="0" tIns="0" rIns="0" bIns="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rPr>
                <a:t>Design</a:t>
              </a:r>
            </a:p>
          </p:txBody>
        </p:sp>
        <p:sp>
          <p:nvSpPr>
            <p:cNvPr id="31" name="Rectangle 30"/>
            <p:cNvSpPr/>
            <p:nvPr/>
          </p:nvSpPr>
          <p:spPr>
            <a:xfrm>
              <a:off x="3951199" y="1316409"/>
              <a:ext cx="1271713" cy="184666"/>
            </a:xfrm>
            <a:prstGeom prst="rect">
              <a:avLst/>
            </a:prstGeom>
            <a:noFill/>
          </p:spPr>
          <p:txBody>
            <a:bodyPr wrap="square" lIns="0" tIns="0" rIns="0" bIns="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rPr>
                <a:t>Implement</a:t>
              </a:r>
            </a:p>
          </p:txBody>
        </p:sp>
        <p:sp>
          <p:nvSpPr>
            <p:cNvPr id="32" name="Rectangle 31"/>
            <p:cNvSpPr/>
            <p:nvPr/>
          </p:nvSpPr>
          <p:spPr>
            <a:xfrm>
              <a:off x="7386645" y="1309094"/>
              <a:ext cx="1115556" cy="215444"/>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rPr>
                <a:t>Improve</a:t>
              </a:r>
            </a:p>
          </p:txBody>
        </p:sp>
        <p:sp>
          <p:nvSpPr>
            <p:cNvPr id="33" name="Rectangle 32"/>
            <p:cNvSpPr/>
            <p:nvPr/>
          </p:nvSpPr>
          <p:spPr>
            <a:xfrm>
              <a:off x="5691382" y="1316409"/>
              <a:ext cx="1148714" cy="184666"/>
            </a:xfrm>
            <a:prstGeom prst="rect">
              <a:avLst/>
            </a:prstGeom>
            <a:noFill/>
          </p:spPr>
          <p:txBody>
            <a:bodyPr wrap="square" lIns="0" tIns="0" rIns="0" bIns="0">
              <a:noAutofit/>
            </a:bodyPr>
            <a:lstStyle/>
            <a:p>
              <a:pPr lvl="0" algn="ctr"/>
              <a:r>
                <a:rPr lang="en-US" sz="1400" b="1" kern="0" dirty="0" smtClean="0">
                  <a:solidFill>
                    <a:schemeClr val="bg1"/>
                  </a:solidFill>
                </a:rPr>
                <a:t>Manage</a:t>
              </a:r>
              <a:endParaRPr kumimoji="0" lang="en-US" sz="1400" b="1" i="0" u="none" strike="noStrike" kern="0" cap="none" spc="0" normalizeH="0" baseline="0" noProof="0" dirty="0" smtClean="0">
                <a:ln>
                  <a:noFill/>
                </a:ln>
                <a:solidFill>
                  <a:schemeClr val="bg1"/>
                </a:solidFill>
                <a:effectLst/>
                <a:uLnTx/>
                <a:uFillTx/>
              </a:endParaRPr>
            </a:p>
          </p:txBody>
        </p:sp>
      </p:grpSp>
      <p:sp>
        <p:nvSpPr>
          <p:cNvPr id="47" name="Rectangle 46"/>
          <p:cNvSpPr/>
          <p:nvPr/>
        </p:nvSpPr>
        <p:spPr>
          <a:xfrm>
            <a:off x="7759700" y="0"/>
            <a:ext cx="1398308" cy="406575"/>
          </a:xfrm>
          <a:prstGeom prst="rect">
            <a:avLst/>
          </a:prstGeom>
          <a:solidFill>
            <a:schemeClr val="accent3"/>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algn="ctr" defTabSz="889000">
              <a:lnSpc>
                <a:spcPct val="90000"/>
              </a:lnSpc>
              <a:spcAft>
                <a:spcPct val="35000"/>
              </a:spcAft>
            </a:pPr>
            <a:r>
              <a:rPr lang="en-US" sz="1000" dirty="0">
                <a:solidFill>
                  <a:prstClr val="white"/>
                </a:solidFill>
                <a:latin typeface="Futura Hv" pitchFamily="34" charset="0"/>
              </a:rPr>
              <a:t>Lifecycle Event Services</a:t>
            </a:r>
          </a:p>
        </p:txBody>
      </p:sp>
      <p:sp>
        <p:nvSpPr>
          <p:cNvPr id="4" name="Rectangle 3"/>
          <p:cNvSpPr/>
          <p:nvPr/>
        </p:nvSpPr>
        <p:spPr>
          <a:xfrm>
            <a:off x="344488" y="4155300"/>
            <a:ext cx="8545440" cy="292388"/>
          </a:xfrm>
          <a:prstGeom prst="rect">
            <a:avLst/>
          </a:prstGeom>
        </p:spPr>
        <p:txBody>
          <a:bodyPr wrap="square">
            <a:spAutoFit/>
          </a:bodyPr>
          <a:lstStyle/>
          <a:p>
            <a:pPr algn="ctr"/>
            <a:r>
              <a:rPr lang="en-US" sz="1300" b="1" dirty="0">
                <a:solidFill>
                  <a:schemeClr val="accent1"/>
                </a:solidFill>
              </a:rPr>
              <a:t>A comprehensive, customer centric, end-to-end portfolio to help you through the technology lifecycle </a:t>
            </a:r>
          </a:p>
        </p:txBody>
      </p:sp>
    </p:spTree>
    <p:extLst>
      <p:ext uri="{BB962C8B-B14F-4D97-AF65-F5344CB8AC3E}">
        <p14:creationId xmlns:p14="http://schemas.microsoft.com/office/powerpoint/2010/main" val="1238633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31469" y="235063"/>
            <a:ext cx="8460105" cy="861774"/>
          </a:xfrm>
        </p:spPr>
        <p:txBody>
          <a:bodyPr/>
          <a:lstStyle/>
          <a:p>
            <a:r>
              <a:rPr lang="en-US" dirty="0"/>
              <a:t>Datacenter Care delivers great support </a:t>
            </a:r>
            <a:r>
              <a:rPr lang="en-US" dirty="0" smtClean="0"/>
              <a:t>experiences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643972508"/>
              </p:ext>
            </p:extLst>
          </p:nvPr>
        </p:nvGraphicFramePr>
        <p:xfrm>
          <a:off x="344487" y="1135698"/>
          <a:ext cx="8524875" cy="2656840"/>
        </p:xfrm>
        <a:graphic>
          <a:graphicData uri="http://schemas.openxmlformats.org/drawingml/2006/table">
            <a:tbl>
              <a:tblPr firstRow="1" bandRow="1">
                <a:tableStyleId>{5C22544A-7EE6-4342-B048-85BDC9FD1C3A}</a:tableStyleId>
              </a:tblPr>
              <a:tblGrid>
                <a:gridCol w="2841625"/>
                <a:gridCol w="2841625"/>
                <a:gridCol w="2841625"/>
              </a:tblGrid>
              <a:tr h="370840">
                <a:tc>
                  <a:txBody>
                    <a:bodyPr/>
                    <a:lstStyle/>
                    <a:p>
                      <a:r>
                        <a:rPr lang="en-US" sz="1600" dirty="0" smtClean="0"/>
                        <a:t>1. Make it Personal</a:t>
                      </a:r>
                    </a:p>
                  </a:txBody>
                  <a:tcPr/>
                </a:tc>
                <a:tc>
                  <a:txBody>
                    <a:bodyPr/>
                    <a:lstStyle/>
                    <a:p>
                      <a:r>
                        <a:rPr lang="en-US" sz="1600" dirty="0" smtClean="0"/>
                        <a:t>2. Make it Proactive</a:t>
                      </a:r>
                    </a:p>
                  </a:txBody>
                  <a:tcPr/>
                </a:tc>
                <a:tc>
                  <a:txBody>
                    <a:bodyPr/>
                    <a:lstStyle/>
                    <a:p>
                      <a:r>
                        <a:rPr lang="en-US" sz="1600" dirty="0" smtClean="0"/>
                        <a:t>3. Make it Simple</a:t>
                      </a:r>
                    </a:p>
                  </a:txBody>
                  <a:tcPr/>
                </a:tc>
              </a:tr>
              <a:tr h="370840">
                <a:tc>
                  <a:txBody>
                    <a:bodyPr/>
                    <a:lstStyle/>
                    <a:p>
                      <a:pPr marL="174625" indent="-174625">
                        <a:buFont typeface="Arial" pitchFamily="34" charset="0"/>
                        <a:buChar char="•"/>
                      </a:pPr>
                      <a:r>
                        <a:rPr lang="en-US" sz="1600" dirty="0" smtClean="0"/>
                        <a:t>Know your IT environment.</a:t>
                      </a:r>
                    </a:p>
                    <a:p>
                      <a:pPr marL="174625" indent="-174625">
                        <a:buFont typeface="Arial" pitchFamily="34" charset="0"/>
                        <a:buChar char="•"/>
                      </a:pPr>
                      <a:r>
                        <a:rPr lang="en-US" sz="1600" dirty="0" smtClean="0"/>
                        <a:t>Know your stakeholders.</a:t>
                      </a:r>
                    </a:p>
                    <a:p>
                      <a:pPr marL="174625" indent="-174625">
                        <a:buFont typeface="Arial" pitchFamily="34" charset="0"/>
                        <a:buChar char="•"/>
                      </a:pPr>
                      <a:r>
                        <a:rPr lang="en-US" sz="1600" dirty="0" smtClean="0"/>
                        <a:t>Know how IT enables your business.</a:t>
                      </a:r>
                    </a:p>
                  </a:txBody>
                  <a:tcPr>
                    <a:noFill/>
                  </a:tcPr>
                </a:tc>
                <a:tc>
                  <a:txBody>
                    <a:bodyPr/>
                    <a:lstStyle/>
                    <a:p>
                      <a:pPr marL="174625" indent="-174625">
                        <a:buFont typeface="Arial" pitchFamily="34" charset="0"/>
                        <a:buChar char="•"/>
                      </a:pPr>
                      <a:r>
                        <a:rPr lang="en-US" sz="1600" dirty="0" smtClean="0"/>
                        <a:t>Keep your infrastructure aligned and up to date.</a:t>
                      </a:r>
                    </a:p>
                    <a:p>
                      <a:pPr marL="174625" indent="-174625">
                        <a:buFont typeface="Arial" pitchFamily="34" charset="0"/>
                        <a:buChar char="•"/>
                      </a:pPr>
                      <a:r>
                        <a:rPr lang="en-US" sz="1600" dirty="0" smtClean="0"/>
                        <a:t>Give you advice on how to optimize performance. When you have a problem, give you access to HP’s best people.</a:t>
                      </a:r>
                    </a:p>
                    <a:p>
                      <a:pPr marL="174625" indent="-174625">
                        <a:buFont typeface="Arial" pitchFamily="34" charset="0"/>
                        <a:buChar char="•"/>
                      </a:pPr>
                      <a:r>
                        <a:rPr lang="en-US" sz="1600" dirty="0" smtClean="0"/>
                        <a:t>Help you make the most of your investment.</a:t>
                      </a:r>
                    </a:p>
                  </a:txBody>
                  <a:tcPr>
                    <a:noFill/>
                  </a:tcPr>
                </a:tc>
                <a:tc>
                  <a:txBody>
                    <a:bodyPr/>
                    <a:lstStyle/>
                    <a:p>
                      <a:pPr marL="174625" indent="-174625">
                        <a:buFont typeface="Arial" pitchFamily="34" charset="0"/>
                        <a:buChar char="•"/>
                      </a:pPr>
                      <a:r>
                        <a:rPr lang="en-US" sz="1600" dirty="0" smtClean="0"/>
                        <a:t>Reduce your complexity and risk by being the Single point of contact for Services – with tools, deep skills, and an ecosystem of global partnerships including back-to-back service agreements</a:t>
                      </a:r>
                    </a:p>
                  </a:txBody>
                  <a:tcPr>
                    <a:noFill/>
                  </a:tcPr>
                </a:tc>
              </a:tr>
            </a:tbl>
          </a:graphicData>
        </a:graphic>
      </p:graphicFrame>
    </p:spTree>
    <p:extLst>
      <p:ext uri="{BB962C8B-B14F-4D97-AF65-F5344CB8AC3E}">
        <p14:creationId xmlns:p14="http://schemas.microsoft.com/office/powerpoint/2010/main" val="1646083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a:t>The support evolution </a:t>
            </a:r>
            <a:r>
              <a:rPr lang="en-US" dirty="0" smtClean="0"/>
              <a:t>continues… and </a:t>
            </a:r>
            <a:r>
              <a:rPr lang="en-US" dirty="0"/>
              <a:t>HP is leading the </a:t>
            </a:r>
            <a:r>
              <a:rPr lang="en-US" dirty="0" smtClean="0"/>
              <a:t>charge</a:t>
            </a:r>
            <a:endParaRPr lang="en-US" dirty="0"/>
          </a:p>
        </p:txBody>
      </p:sp>
      <p:sp>
        <p:nvSpPr>
          <p:cNvPr id="3" name="Title 2"/>
          <p:cNvSpPr>
            <a:spLocks noGrp="1"/>
          </p:cNvSpPr>
          <p:nvPr>
            <p:ph type="title"/>
          </p:nvPr>
        </p:nvSpPr>
        <p:spPr/>
        <p:txBody>
          <a:bodyPr/>
          <a:lstStyle/>
          <a:p>
            <a:r>
              <a:rPr lang="en-US" dirty="0"/>
              <a:t>Datacenter Care benefits </a:t>
            </a:r>
          </a:p>
        </p:txBody>
      </p:sp>
      <p:sp>
        <p:nvSpPr>
          <p:cNvPr id="12" name="Rectangle 11"/>
          <p:cNvSpPr/>
          <p:nvPr/>
        </p:nvSpPr>
        <p:spPr>
          <a:xfrm>
            <a:off x="277337" y="1888340"/>
            <a:ext cx="8599961" cy="800219"/>
          </a:xfrm>
          <a:prstGeom prst="rect">
            <a:avLst/>
          </a:prstGeom>
        </p:spPr>
        <p:txBody>
          <a:bodyPr wrap="square">
            <a:spAutoFit/>
          </a:bodyPr>
          <a:lstStyle/>
          <a:p>
            <a:pPr marL="400050" indent="-400050" fontAlgn="base">
              <a:spcBef>
                <a:spcPct val="0"/>
              </a:spcBef>
              <a:spcAft>
                <a:spcPct val="0"/>
              </a:spcAft>
              <a:buSzPct val="150000"/>
              <a:buFont typeface="Wingdings" pitchFamily="2" charset="2"/>
              <a:buChar char="ü"/>
            </a:pPr>
            <a:r>
              <a:rPr lang="en-US" b="1" dirty="0">
                <a:solidFill>
                  <a:schemeClr val="accent1"/>
                </a:solidFill>
                <a:latin typeface="Arial" pitchFamily="34" charset="0"/>
                <a:cs typeface="Arial" pitchFamily="34" charset="0"/>
              </a:rPr>
              <a:t>Mitigate risks to business disruption</a:t>
            </a:r>
            <a:r>
              <a:rPr lang="en-AU" b="1" dirty="0" smtClean="0">
                <a:solidFill>
                  <a:schemeClr val="accent1"/>
                </a:solidFill>
                <a:latin typeface="Arial" pitchFamily="34" charset="0"/>
                <a:cs typeface="Arial" pitchFamily="34" charset="0"/>
              </a:rPr>
              <a:t>: </a:t>
            </a:r>
            <a:r>
              <a:rPr lang="en-AU" sz="2400" b="1" dirty="0" smtClean="0">
                <a:solidFill>
                  <a:schemeClr val="accent1"/>
                </a:solidFill>
                <a:latin typeface="Arial" pitchFamily="34" charset="0"/>
                <a:cs typeface="Arial" pitchFamily="34" charset="0"/>
              </a:rPr>
              <a:t/>
            </a:r>
            <a:br>
              <a:rPr lang="en-AU" sz="2400" b="1" dirty="0" smtClean="0">
                <a:solidFill>
                  <a:schemeClr val="accent1"/>
                </a:solidFill>
                <a:latin typeface="Arial" pitchFamily="34" charset="0"/>
                <a:cs typeface="Arial" pitchFamily="34" charset="0"/>
              </a:rPr>
            </a:br>
            <a:r>
              <a:rPr lang="en-US" sz="1400" dirty="0">
                <a:latin typeface="Arial" pitchFamily="34" charset="0"/>
                <a:cs typeface="Arial" pitchFamily="34" charset="0"/>
              </a:rPr>
              <a:t>Intimate knowledge, fastest resolution, higher performance, availability &amp; optimization </a:t>
            </a:r>
            <a:r>
              <a:rPr lang="en-US" sz="1400" dirty="0" smtClean="0">
                <a:latin typeface="Arial" pitchFamily="34" charset="0"/>
                <a:cs typeface="Arial" pitchFamily="34" charset="0"/>
              </a:rPr>
              <a:t/>
            </a:r>
            <a:br>
              <a:rPr lang="en-US" sz="1400" dirty="0" smtClean="0">
                <a:latin typeface="Arial" pitchFamily="34" charset="0"/>
                <a:cs typeface="Arial" pitchFamily="34" charset="0"/>
              </a:rPr>
            </a:br>
            <a:r>
              <a:rPr lang="en-US" sz="1400" dirty="0" smtClean="0">
                <a:latin typeface="Arial" pitchFamily="34" charset="0"/>
                <a:cs typeface="Arial" pitchFamily="34" charset="0"/>
              </a:rPr>
              <a:t>at </a:t>
            </a:r>
            <a:r>
              <a:rPr lang="en-US" sz="1400" dirty="0">
                <a:latin typeface="Arial" pitchFamily="34" charset="0"/>
                <a:cs typeface="Arial" pitchFamily="34" charset="0"/>
              </a:rPr>
              <a:t>environment level</a:t>
            </a:r>
          </a:p>
        </p:txBody>
      </p:sp>
      <p:sp>
        <p:nvSpPr>
          <p:cNvPr id="13" name="Rectangle 12"/>
          <p:cNvSpPr/>
          <p:nvPr/>
        </p:nvSpPr>
        <p:spPr>
          <a:xfrm>
            <a:off x="277337" y="1163711"/>
            <a:ext cx="8599961" cy="584775"/>
          </a:xfrm>
          <a:prstGeom prst="rect">
            <a:avLst/>
          </a:prstGeom>
        </p:spPr>
        <p:txBody>
          <a:bodyPr wrap="square">
            <a:spAutoFit/>
          </a:bodyPr>
          <a:lstStyle/>
          <a:p>
            <a:pPr marL="400050" indent="-400050" fontAlgn="base">
              <a:spcBef>
                <a:spcPct val="0"/>
              </a:spcBef>
              <a:spcAft>
                <a:spcPct val="0"/>
              </a:spcAft>
              <a:buSzPct val="150000"/>
              <a:buFont typeface="Wingdings" pitchFamily="2" charset="2"/>
              <a:buChar char="ü"/>
            </a:pPr>
            <a:r>
              <a:rPr lang="en-US" b="1" dirty="0">
                <a:solidFill>
                  <a:schemeClr val="accent1"/>
                </a:solidFill>
                <a:latin typeface="Arial" pitchFamily="34" charset="0"/>
                <a:cs typeface="Arial" pitchFamily="34" charset="0"/>
              </a:rPr>
              <a:t>Delivers on what matters to you</a:t>
            </a:r>
            <a:r>
              <a:rPr lang="en-AU" b="1" dirty="0" smtClean="0">
                <a:solidFill>
                  <a:schemeClr val="accent1"/>
                </a:solidFill>
                <a:latin typeface="Arial" pitchFamily="34" charset="0"/>
                <a:cs typeface="Arial" pitchFamily="34" charset="0"/>
              </a:rPr>
              <a:t>: </a:t>
            </a:r>
            <a:r>
              <a:rPr lang="en-AU" sz="2400" b="1" dirty="0" smtClean="0">
                <a:solidFill>
                  <a:schemeClr val="accent1"/>
                </a:solidFill>
                <a:latin typeface="Arial" pitchFamily="34" charset="0"/>
                <a:cs typeface="Arial" pitchFamily="34" charset="0"/>
              </a:rPr>
              <a:t/>
            </a:r>
            <a:br>
              <a:rPr lang="en-AU" sz="2400" b="1" dirty="0" smtClean="0">
                <a:solidFill>
                  <a:schemeClr val="accent1"/>
                </a:solidFill>
                <a:latin typeface="Arial" pitchFamily="34" charset="0"/>
                <a:cs typeface="Arial" pitchFamily="34" charset="0"/>
              </a:rPr>
            </a:br>
            <a:r>
              <a:rPr lang="en-US" sz="1400" dirty="0">
                <a:latin typeface="Arial" pitchFamily="34" charset="0"/>
                <a:cs typeface="Arial" pitchFamily="34" charset="0"/>
              </a:rPr>
              <a:t>Aligned investment to business and IT goals where and when you need it </a:t>
            </a:r>
          </a:p>
        </p:txBody>
      </p:sp>
      <p:sp>
        <p:nvSpPr>
          <p:cNvPr id="14" name="Rectangle 13"/>
          <p:cNvSpPr/>
          <p:nvPr/>
        </p:nvSpPr>
        <p:spPr>
          <a:xfrm>
            <a:off x="277337" y="3768486"/>
            <a:ext cx="8599961" cy="830997"/>
          </a:xfrm>
          <a:prstGeom prst="rect">
            <a:avLst/>
          </a:prstGeom>
        </p:spPr>
        <p:txBody>
          <a:bodyPr wrap="square">
            <a:spAutoFit/>
          </a:bodyPr>
          <a:lstStyle/>
          <a:p>
            <a:pPr marL="400050" indent="-400050" fontAlgn="base">
              <a:spcBef>
                <a:spcPct val="0"/>
              </a:spcBef>
              <a:spcAft>
                <a:spcPct val="0"/>
              </a:spcAft>
              <a:buSzPct val="150000"/>
              <a:buFont typeface="Wingdings" pitchFamily="2" charset="2"/>
              <a:buChar char="ü"/>
            </a:pPr>
            <a:r>
              <a:rPr lang="en-US" b="1" dirty="0">
                <a:solidFill>
                  <a:schemeClr val="accent1"/>
                </a:solidFill>
                <a:latin typeface="Arial" pitchFamily="34" charset="0"/>
                <a:cs typeface="Arial" pitchFamily="34" charset="0"/>
              </a:rPr>
              <a:t>Easy to buy, easy to own</a:t>
            </a:r>
            <a:r>
              <a:rPr lang="en-AU" dirty="0" smtClean="0">
                <a:solidFill>
                  <a:schemeClr val="accent1"/>
                </a:solidFill>
                <a:latin typeface="Arial" pitchFamily="34" charset="0"/>
                <a:cs typeface="Arial" pitchFamily="34" charset="0"/>
              </a:rPr>
              <a:t>: </a:t>
            </a:r>
            <a:r>
              <a:rPr lang="en-AU" sz="2000" dirty="0" smtClean="0">
                <a:solidFill>
                  <a:schemeClr val="accent1"/>
                </a:solidFill>
                <a:latin typeface="Arial" pitchFamily="34" charset="0"/>
                <a:cs typeface="Arial" pitchFamily="34" charset="0"/>
              </a:rPr>
              <a:t/>
            </a:r>
            <a:br>
              <a:rPr lang="en-AU" sz="2000" dirty="0" smtClean="0">
                <a:solidFill>
                  <a:schemeClr val="accent1"/>
                </a:solidFill>
                <a:latin typeface="Arial" pitchFamily="34" charset="0"/>
                <a:cs typeface="Arial" pitchFamily="34" charset="0"/>
              </a:rPr>
            </a:br>
            <a:r>
              <a:rPr lang="en-US" sz="1400" dirty="0">
                <a:latin typeface="Arial" pitchFamily="34" charset="0"/>
                <a:cs typeface="Arial" pitchFamily="34" charset="0"/>
              </a:rPr>
              <a:t>Fully flexible end to end support solution purchased at a competitive price point. Easy to add or change. Single contract, personalized  experience through assigned team</a:t>
            </a:r>
          </a:p>
        </p:txBody>
      </p:sp>
      <p:sp>
        <p:nvSpPr>
          <p:cNvPr id="15" name="Rectangle 14"/>
          <p:cNvSpPr/>
          <p:nvPr/>
        </p:nvSpPr>
        <p:spPr>
          <a:xfrm>
            <a:off x="277337" y="2828413"/>
            <a:ext cx="8599961" cy="800219"/>
          </a:xfrm>
          <a:prstGeom prst="rect">
            <a:avLst/>
          </a:prstGeom>
        </p:spPr>
        <p:txBody>
          <a:bodyPr wrap="square">
            <a:spAutoFit/>
          </a:bodyPr>
          <a:lstStyle/>
          <a:p>
            <a:pPr marL="400050" indent="-400050" fontAlgn="base">
              <a:spcBef>
                <a:spcPct val="0"/>
              </a:spcBef>
              <a:spcAft>
                <a:spcPct val="0"/>
              </a:spcAft>
              <a:buSzPct val="150000"/>
              <a:buFont typeface="Wingdings" pitchFamily="2" charset="2"/>
              <a:buChar char="ü"/>
            </a:pPr>
            <a:r>
              <a:rPr lang="en-AU" b="1" dirty="0">
                <a:solidFill>
                  <a:schemeClr val="accent1"/>
                </a:solidFill>
                <a:latin typeface="Arial" pitchFamily="34" charset="0"/>
                <a:cs typeface="Arial" pitchFamily="34" charset="0"/>
              </a:rPr>
              <a:t>Peace of mind: </a:t>
            </a:r>
            <a:r>
              <a:rPr lang="en-AU" sz="2400" b="1" dirty="0" smtClean="0">
                <a:solidFill>
                  <a:schemeClr val="accent1"/>
                </a:solidFill>
                <a:latin typeface="Arial" pitchFamily="34" charset="0"/>
                <a:cs typeface="Arial" pitchFamily="34" charset="0"/>
              </a:rPr>
              <a:t/>
            </a:r>
            <a:br>
              <a:rPr lang="en-AU" sz="2400" b="1" dirty="0" smtClean="0">
                <a:solidFill>
                  <a:schemeClr val="accent1"/>
                </a:solidFill>
                <a:latin typeface="Arial" pitchFamily="34" charset="0"/>
                <a:cs typeface="Arial" pitchFamily="34" charset="0"/>
              </a:rPr>
            </a:br>
            <a:r>
              <a:rPr lang="en-US" sz="1400" dirty="0">
                <a:latin typeface="Arial" pitchFamily="34" charset="0"/>
                <a:cs typeface="Arial" pitchFamily="34" charset="0"/>
              </a:rPr>
              <a:t>Best in class support solution, using industry best practices, specialist resources &amp; tools for both HP &amp; Multivendor products</a:t>
            </a:r>
          </a:p>
        </p:txBody>
      </p:sp>
      <p:cxnSp>
        <p:nvCxnSpPr>
          <p:cNvPr id="16" name="Straight Connector 15"/>
          <p:cNvCxnSpPr/>
          <p:nvPr/>
        </p:nvCxnSpPr>
        <p:spPr>
          <a:xfrm>
            <a:off x="347663" y="1818413"/>
            <a:ext cx="852963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47663" y="2758486"/>
            <a:ext cx="852963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47663" y="3698559"/>
            <a:ext cx="852963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4957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31469" y="235063"/>
            <a:ext cx="8460105" cy="430887"/>
          </a:xfrm>
        </p:spPr>
        <p:txBody>
          <a:bodyPr/>
          <a:lstStyle/>
          <a:p>
            <a:r>
              <a:rPr lang="en-US" dirty="0"/>
              <a:t>HP + HP Partners = Unmatched Value</a:t>
            </a:r>
          </a:p>
        </p:txBody>
      </p:sp>
      <p:sp>
        <p:nvSpPr>
          <p:cNvPr id="6" name="Rectangle 34"/>
          <p:cNvSpPr>
            <a:spLocks/>
          </p:cNvSpPr>
          <p:nvPr/>
        </p:nvSpPr>
        <p:spPr bwMode="auto">
          <a:xfrm>
            <a:off x="163356" y="1194050"/>
            <a:ext cx="3959352" cy="744155"/>
          </a:xfrm>
          <a:prstGeom prst="rect">
            <a:avLst/>
          </a:prstGeom>
          <a:noFill/>
          <a:ln>
            <a:noFill/>
            <a:headEnd/>
            <a:tailEnd/>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wrap="square" lIns="182880" tIns="45720" rIns="45720" bIns="45720">
            <a:noAutofit/>
          </a:bodyPr>
          <a:lstStyle/>
          <a:p>
            <a:pPr marL="177800"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Single point of contact for the customer </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Integral part of delivery system</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Increased account control and customer loyalty</a:t>
            </a:r>
            <a:endParaRPr lang="en-US" sz="1300" dirty="0">
              <a:solidFill>
                <a:schemeClr val="tx1"/>
              </a:solidFill>
              <a:ea typeface="Arial Unicode MS" pitchFamily="34" charset="-128"/>
              <a:cs typeface="Arial Unicode MS" pitchFamily="34" charset="-128"/>
              <a:sym typeface="Futura Bk" pitchFamily="34" charset="0"/>
            </a:endParaRPr>
          </a:p>
        </p:txBody>
      </p:sp>
      <p:sp>
        <p:nvSpPr>
          <p:cNvPr id="7" name="Rectangle 34"/>
          <p:cNvSpPr>
            <a:spLocks/>
          </p:cNvSpPr>
          <p:nvPr/>
        </p:nvSpPr>
        <p:spPr bwMode="auto">
          <a:xfrm>
            <a:off x="4564229" y="1194050"/>
            <a:ext cx="4303546" cy="744155"/>
          </a:xfrm>
          <a:prstGeom prst="rect">
            <a:avLst/>
          </a:prstGeom>
          <a:no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square" lIns="182880" tIns="45720" rIns="45720" bIns="45720">
            <a:noAutofit/>
          </a:bodyPr>
          <a:lstStyle/>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Proven experience and expertise</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Investment in intelligent solutions</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Efficient and cost-effective delivery methodology</a:t>
            </a:r>
          </a:p>
        </p:txBody>
      </p:sp>
      <p:sp>
        <p:nvSpPr>
          <p:cNvPr id="4" name="Rectangle 7"/>
          <p:cNvSpPr>
            <a:spLocks noChangeArrowheads="1"/>
          </p:cNvSpPr>
          <p:nvPr/>
        </p:nvSpPr>
        <p:spPr bwMode="auto">
          <a:xfrm>
            <a:off x="342964" y="891382"/>
            <a:ext cx="4217924" cy="320594"/>
          </a:xfrm>
          <a:prstGeom prst="rect">
            <a:avLst/>
          </a:prstGeom>
          <a:solidFill>
            <a:schemeClr val="accent1"/>
          </a:solidFill>
          <a:ln w="19050" algn="ctr">
            <a:noFill/>
            <a:miter lim="800000"/>
            <a:headEnd/>
            <a:tailEnd/>
          </a:ln>
          <a:effectLst/>
        </p:spPr>
        <p:txBody>
          <a:bodyPr lIns="182880" rIns="182880" anchor="ctr"/>
          <a:lstStyle/>
          <a:p>
            <a:pPr algn="ctr">
              <a:spcBef>
                <a:spcPct val="50000"/>
              </a:spcBef>
            </a:pPr>
            <a:r>
              <a:rPr lang="en-US" dirty="0" smtClean="0">
                <a:solidFill>
                  <a:schemeClr val="bg1"/>
                </a:solidFill>
                <a:latin typeface="Futura Hv" pitchFamily="34" charset="0"/>
              </a:rPr>
              <a:t>Partner</a:t>
            </a:r>
            <a:endParaRPr lang="en-US" dirty="0">
              <a:solidFill>
                <a:schemeClr val="bg1"/>
              </a:solidFill>
              <a:latin typeface="Futura Hv" pitchFamily="34" charset="0"/>
            </a:endParaRPr>
          </a:p>
        </p:txBody>
      </p:sp>
      <p:sp>
        <p:nvSpPr>
          <p:cNvPr id="5" name="Rectangle 7"/>
          <p:cNvSpPr>
            <a:spLocks noChangeArrowheads="1"/>
          </p:cNvSpPr>
          <p:nvPr/>
        </p:nvSpPr>
        <p:spPr bwMode="auto">
          <a:xfrm>
            <a:off x="4649851" y="891382"/>
            <a:ext cx="4217924" cy="320594"/>
          </a:xfrm>
          <a:prstGeom prst="rect">
            <a:avLst/>
          </a:prstGeom>
          <a:solidFill>
            <a:schemeClr val="accent1"/>
          </a:solidFill>
          <a:ln w="19050" algn="ctr">
            <a:noFill/>
            <a:miter lim="800000"/>
            <a:headEnd/>
            <a:tailEnd/>
          </a:ln>
          <a:effectLst/>
        </p:spPr>
        <p:txBody>
          <a:bodyPr lIns="182880" rIns="182880" anchor="ctr"/>
          <a:lstStyle/>
          <a:p>
            <a:pPr algn="ctr">
              <a:spcBef>
                <a:spcPct val="50000"/>
              </a:spcBef>
            </a:pPr>
            <a:r>
              <a:rPr lang="en-US" dirty="0" smtClean="0">
                <a:solidFill>
                  <a:schemeClr val="bg1"/>
                </a:solidFill>
                <a:latin typeface="Futura Hv" pitchFamily="34" charset="0"/>
              </a:rPr>
              <a:t>HP</a:t>
            </a:r>
            <a:endParaRPr lang="en-US" dirty="0">
              <a:solidFill>
                <a:schemeClr val="bg1"/>
              </a:solidFill>
              <a:latin typeface="Futura Hv" pitchFamily="34" charset="0"/>
            </a:endParaRPr>
          </a:p>
        </p:txBody>
      </p:sp>
      <p:sp>
        <p:nvSpPr>
          <p:cNvPr id="9" name="Rectangle 7"/>
          <p:cNvSpPr>
            <a:spLocks noChangeArrowheads="1"/>
          </p:cNvSpPr>
          <p:nvPr/>
        </p:nvSpPr>
        <p:spPr bwMode="auto">
          <a:xfrm>
            <a:off x="342964" y="2058344"/>
            <a:ext cx="8524811" cy="320594"/>
          </a:xfrm>
          <a:prstGeom prst="rect">
            <a:avLst/>
          </a:prstGeom>
          <a:solidFill>
            <a:schemeClr val="accent5"/>
          </a:solidFill>
          <a:ln w="19050" algn="ctr">
            <a:noFill/>
            <a:miter lim="800000"/>
            <a:headEnd/>
            <a:tailEnd/>
          </a:ln>
          <a:effectLst/>
        </p:spPr>
        <p:txBody>
          <a:bodyPr lIns="182880" rIns="182880" anchor="ctr"/>
          <a:lstStyle/>
          <a:p>
            <a:pPr algn="ctr">
              <a:spcBef>
                <a:spcPct val="50000"/>
              </a:spcBef>
            </a:pPr>
            <a:r>
              <a:rPr lang="en-US" dirty="0" smtClean="0">
                <a:solidFill>
                  <a:schemeClr val="bg1"/>
                </a:solidFill>
                <a:latin typeface="Futura Hv" pitchFamily="34" charset="0"/>
              </a:rPr>
              <a:t>Customer</a:t>
            </a:r>
          </a:p>
        </p:txBody>
      </p:sp>
      <p:sp>
        <p:nvSpPr>
          <p:cNvPr id="10" name="Rectangle 34"/>
          <p:cNvSpPr>
            <a:spLocks/>
          </p:cNvSpPr>
          <p:nvPr/>
        </p:nvSpPr>
        <p:spPr bwMode="auto">
          <a:xfrm>
            <a:off x="253160" y="2313625"/>
            <a:ext cx="8229601" cy="829622"/>
          </a:xfrm>
          <a:prstGeom prst="rect">
            <a:avLst/>
          </a:prstGeom>
          <a:noFill/>
          <a:ln>
            <a:noFill/>
            <a:headEnd/>
            <a:tailEnd/>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square" lIns="91440" tIns="91440" rIns="91440" bIns="91440">
            <a:noAutofit/>
          </a:bodyPr>
          <a:lstStyle/>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High-touch yet most cost effective care customized especially for my IT environment</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Better internal IT resource management to enhance focus on strategic initiatives</a:t>
            </a:r>
          </a:p>
          <a:p>
            <a:pPr indent="-177800" defTabSz="455613">
              <a:spcBef>
                <a:spcPts val="500"/>
              </a:spcBef>
              <a:buClr>
                <a:schemeClr val="tx2"/>
              </a:buClr>
              <a:buSzPct val="100000"/>
              <a:buFont typeface="Arial" pitchFamily="34" charset="0"/>
              <a:buChar char="•"/>
            </a:pPr>
            <a:r>
              <a:rPr lang="en-US" sz="1300" dirty="0" smtClean="0">
                <a:solidFill>
                  <a:schemeClr val="tx1"/>
                </a:solidFill>
                <a:ea typeface="Arial Unicode MS" pitchFamily="34" charset="-128"/>
                <a:cs typeface="Arial Unicode MS" pitchFamily="34" charset="-128"/>
                <a:sym typeface="Futura Bk" pitchFamily="34" charset="0"/>
              </a:rPr>
              <a:t>Scalable approach to address requirements within constrained budgets</a:t>
            </a:r>
            <a:endParaRPr lang="en-US" sz="1300" dirty="0">
              <a:solidFill>
                <a:schemeClr val="tx1"/>
              </a:solidFill>
              <a:ea typeface="Arial Unicode MS" pitchFamily="34" charset="-128"/>
              <a:cs typeface="Arial Unicode MS" pitchFamily="34" charset="-128"/>
              <a:sym typeface="Futura Bk" pitchFamily="34" charset="0"/>
            </a:endParaRPr>
          </a:p>
        </p:txBody>
      </p:sp>
      <p:grpSp>
        <p:nvGrpSpPr>
          <p:cNvPr id="14" name="Group 13"/>
          <p:cNvGrpSpPr/>
          <p:nvPr/>
        </p:nvGrpSpPr>
        <p:grpSpPr>
          <a:xfrm>
            <a:off x="343219" y="3150240"/>
            <a:ext cx="8524557" cy="1300472"/>
            <a:chOff x="318479" y="3328988"/>
            <a:chExt cx="7305030" cy="1114426"/>
          </a:xfrm>
        </p:grpSpPr>
        <p:pic>
          <p:nvPicPr>
            <p:cNvPr id="11" name="Picture 6" descr="G5184050052006"/>
            <p:cNvPicPr>
              <a:picLocks noChangeAspect="1" noChangeArrowheads="1"/>
            </p:cNvPicPr>
            <p:nvPr/>
          </p:nvPicPr>
          <p:blipFill>
            <a:blip r:embed="rId2" cstate="email"/>
            <a:stretch>
              <a:fillRect/>
            </a:stretch>
          </p:blipFill>
          <p:spPr bwMode="auto">
            <a:xfrm>
              <a:off x="3546809" y="3328988"/>
              <a:ext cx="4076700" cy="1114425"/>
            </a:xfrm>
            <a:prstGeom prst="rect">
              <a:avLst/>
            </a:prstGeom>
            <a:noFill/>
            <a:ln>
              <a:noFill/>
            </a:ln>
          </p:spPr>
        </p:pic>
        <p:pic>
          <p:nvPicPr>
            <p:cNvPr id="12" name="Picture 7" descr="G5502051082006"/>
            <p:cNvPicPr>
              <a:picLocks noChangeAspect="1" noChangeArrowheads="1"/>
            </p:cNvPicPr>
            <p:nvPr/>
          </p:nvPicPr>
          <p:blipFill>
            <a:blip r:embed="rId3" cstate="email"/>
            <a:stretch>
              <a:fillRect/>
            </a:stretch>
          </p:blipFill>
          <p:spPr bwMode="auto">
            <a:xfrm>
              <a:off x="1760178" y="3328988"/>
              <a:ext cx="1681770" cy="1114426"/>
            </a:xfrm>
            <a:prstGeom prst="rect">
              <a:avLst/>
            </a:prstGeom>
            <a:noFill/>
            <a:ln>
              <a:noFill/>
            </a:ln>
          </p:spPr>
        </p:pic>
        <p:pic>
          <p:nvPicPr>
            <p:cNvPr id="13" name="Picture 8" descr="G4734050012006"/>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18479" y="3328989"/>
              <a:ext cx="1336838" cy="1114424"/>
            </a:xfrm>
            <a:prstGeom prst="rect">
              <a:avLst/>
            </a:prstGeom>
            <a:noFill/>
            <a:ln>
              <a:noFill/>
            </a:ln>
          </p:spPr>
        </p:pic>
      </p:grpSp>
      <p:sp>
        <p:nvSpPr>
          <p:cNvPr id="8" name="Oval 7"/>
          <p:cNvSpPr/>
          <p:nvPr/>
        </p:nvSpPr>
        <p:spPr>
          <a:xfrm>
            <a:off x="4456273" y="902583"/>
            <a:ext cx="298192" cy="298192"/>
          </a:xfrm>
          <a:prstGeom prst="ellipse">
            <a:avLst/>
          </a:prstGeom>
          <a:solidFill>
            <a:schemeClr val="bg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r>
              <a:rPr lang="en-US" sz="2400" dirty="0" smtClean="0">
                <a:solidFill>
                  <a:schemeClr val="tx1"/>
                </a:solidFill>
                <a:latin typeface="Futura Hv" pitchFamily="34" charset="0"/>
              </a:rPr>
              <a:t>+</a:t>
            </a:r>
          </a:p>
        </p:txBody>
      </p:sp>
    </p:spTree>
    <p:extLst>
      <p:ext uri="{BB962C8B-B14F-4D97-AF65-F5344CB8AC3E}">
        <p14:creationId xmlns:p14="http://schemas.microsoft.com/office/powerpoint/2010/main" val="1269568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a:t>Global Expertise Available Locally </a:t>
            </a:r>
          </a:p>
        </p:txBody>
      </p:sp>
      <p:sp>
        <p:nvSpPr>
          <p:cNvPr id="3" name="Title 2"/>
          <p:cNvSpPr>
            <a:spLocks noGrp="1"/>
          </p:cNvSpPr>
          <p:nvPr>
            <p:ph type="title"/>
          </p:nvPr>
        </p:nvSpPr>
        <p:spPr/>
        <p:txBody>
          <a:bodyPr/>
          <a:lstStyle/>
          <a:p>
            <a:r>
              <a:rPr lang="en-US" dirty="0"/>
              <a:t>Why HP </a:t>
            </a:r>
          </a:p>
        </p:txBody>
      </p:sp>
      <p:sp>
        <p:nvSpPr>
          <p:cNvPr id="4" name="Text Placeholder 3"/>
          <p:cNvSpPr>
            <a:spLocks noGrp="1"/>
          </p:cNvSpPr>
          <p:nvPr>
            <p:ph type="body" sz="quarter" idx="14"/>
          </p:nvPr>
        </p:nvSpPr>
        <p:spPr>
          <a:xfrm>
            <a:off x="331201" y="1224374"/>
            <a:ext cx="5069473" cy="3163475"/>
          </a:xfrm>
        </p:spPr>
        <p:txBody>
          <a:bodyPr>
            <a:noAutofit/>
          </a:bodyPr>
          <a:lstStyle/>
          <a:p>
            <a:pPr lvl="2">
              <a:lnSpc>
                <a:spcPct val="100000"/>
              </a:lnSpc>
              <a:spcBef>
                <a:spcPts val="700"/>
              </a:spcBef>
              <a:buClr>
                <a:schemeClr val="tx2"/>
              </a:buClr>
            </a:pPr>
            <a:r>
              <a:rPr lang="en-US" dirty="0" smtClean="0"/>
              <a:t>HP presence in </a:t>
            </a:r>
            <a:r>
              <a:rPr lang="en-US" b="1" dirty="0" smtClean="0">
                <a:solidFill>
                  <a:schemeClr val="accent1"/>
                </a:solidFill>
              </a:rPr>
              <a:t>170 </a:t>
            </a:r>
            <a:r>
              <a:rPr lang="en-US" dirty="0" smtClean="0"/>
              <a:t>countries</a:t>
            </a:r>
          </a:p>
          <a:p>
            <a:pPr lvl="2">
              <a:lnSpc>
                <a:spcPct val="100000"/>
              </a:lnSpc>
              <a:spcBef>
                <a:spcPts val="700"/>
              </a:spcBef>
              <a:buClr>
                <a:schemeClr val="tx2"/>
              </a:buClr>
            </a:pPr>
            <a:r>
              <a:rPr lang="en-US" dirty="0" smtClean="0"/>
              <a:t>Customers in </a:t>
            </a:r>
            <a:r>
              <a:rPr lang="en-US" b="1" dirty="0" smtClean="0">
                <a:solidFill>
                  <a:schemeClr val="accent1"/>
                </a:solidFill>
              </a:rPr>
              <a:t>90% </a:t>
            </a:r>
            <a:r>
              <a:rPr lang="en-US" dirty="0" smtClean="0"/>
              <a:t>of the </a:t>
            </a:r>
            <a:r>
              <a:rPr lang="en-US" b="1" dirty="0" smtClean="0">
                <a:solidFill>
                  <a:schemeClr val="accent1"/>
                </a:solidFill>
              </a:rPr>
              <a:t>Fortune 100</a:t>
            </a:r>
          </a:p>
          <a:p>
            <a:pPr lvl="2">
              <a:lnSpc>
                <a:spcPct val="100000"/>
              </a:lnSpc>
              <a:spcBef>
                <a:spcPts val="700"/>
              </a:spcBef>
              <a:buClr>
                <a:schemeClr val="tx2"/>
              </a:buClr>
            </a:pPr>
            <a:r>
              <a:rPr lang="en-US" dirty="0" smtClean="0"/>
              <a:t>Global Network of over </a:t>
            </a:r>
            <a:r>
              <a:rPr lang="en-US" altLang="ja-JP" dirty="0" smtClean="0">
                <a:solidFill>
                  <a:schemeClr val="accent1"/>
                </a:solidFill>
                <a:latin typeface="Futura Hv" pitchFamily="34" charset="0"/>
              </a:rPr>
              <a:t>150,000 </a:t>
            </a:r>
            <a:r>
              <a:rPr lang="en-US" dirty="0" smtClean="0"/>
              <a:t>Partners</a:t>
            </a:r>
          </a:p>
          <a:p>
            <a:pPr lvl="2">
              <a:lnSpc>
                <a:spcPct val="100000"/>
              </a:lnSpc>
              <a:spcBef>
                <a:spcPts val="700"/>
              </a:spcBef>
              <a:buClr>
                <a:schemeClr val="tx2"/>
              </a:buClr>
            </a:pPr>
            <a:r>
              <a:rPr lang="en-US" dirty="0" smtClean="0">
                <a:solidFill>
                  <a:schemeClr val="tx2"/>
                </a:solidFill>
              </a:rPr>
              <a:t>Over </a:t>
            </a:r>
            <a:r>
              <a:rPr lang="en-US" dirty="0" smtClean="0">
                <a:solidFill>
                  <a:schemeClr val="accent1"/>
                </a:solidFill>
                <a:latin typeface="Futura Hv" pitchFamily="34" charset="0"/>
              </a:rPr>
              <a:t>13500</a:t>
            </a:r>
            <a:r>
              <a:rPr lang="en-US" dirty="0" smtClean="0">
                <a:solidFill>
                  <a:schemeClr val="tx2"/>
                </a:solidFill>
              </a:rPr>
              <a:t>  ITIL certified professionals</a:t>
            </a:r>
          </a:p>
          <a:p>
            <a:pPr lvl="2">
              <a:lnSpc>
                <a:spcPct val="100000"/>
              </a:lnSpc>
              <a:spcBef>
                <a:spcPts val="700"/>
              </a:spcBef>
              <a:buClr>
                <a:schemeClr val="tx2"/>
              </a:buClr>
            </a:pPr>
            <a:r>
              <a:rPr lang="en-US" dirty="0" smtClean="0">
                <a:solidFill>
                  <a:schemeClr val="accent1"/>
                </a:solidFill>
                <a:latin typeface="Futura Hv" pitchFamily="34" charset="0"/>
              </a:rPr>
              <a:t>1,600</a:t>
            </a:r>
            <a:r>
              <a:rPr lang="en-US" dirty="0" smtClean="0">
                <a:solidFill>
                  <a:schemeClr val="tx2"/>
                </a:solidFill>
              </a:rPr>
              <a:t> </a:t>
            </a:r>
            <a:r>
              <a:rPr lang="en-US" dirty="0">
                <a:solidFill>
                  <a:schemeClr val="tx2"/>
                </a:solidFill>
              </a:rPr>
              <a:t>best  practices for service improvement</a:t>
            </a:r>
          </a:p>
          <a:p>
            <a:pPr lvl="2">
              <a:lnSpc>
                <a:spcPct val="100000"/>
              </a:lnSpc>
              <a:spcBef>
                <a:spcPts val="700"/>
              </a:spcBef>
              <a:buClr>
                <a:schemeClr val="tx2"/>
              </a:buClr>
            </a:pPr>
            <a:r>
              <a:rPr lang="en-US" dirty="0" smtClean="0">
                <a:solidFill>
                  <a:schemeClr val="tx2"/>
                </a:solidFill>
              </a:rPr>
              <a:t>Trained </a:t>
            </a:r>
            <a:r>
              <a:rPr lang="en-US" dirty="0">
                <a:solidFill>
                  <a:schemeClr val="accent1"/>
                </a:solidFill>
                <a:latin typeface="Futura Hv" pitchFamily="34" charset="0"/>
              </a:rPr>
              <a:t>100,000+</a:t>
            </a:r>
            <a:r>
              <a:rPr lang="en-US" dirty="0">
                <a:solidFill>
                  <a:schemeClr val="tx2"/>
                </a:solidFill>
              </a:rPr>
              <a:t>  IT professionals in ITIL/ITSM</a:t>
            </a:r>
          </a:p>
          <a:p>
            <a:pPr lvl="2">
              <a:lnSpc>
                <a:spcPct val="100000"/>
              </a:lnSpc>
              <a:spcBef>
                <a:spcPts val="700"/>
              </a:spcBef>
              <a:buClr>
                <a:schemeClr val="tx2"/>
              </a:buClr>
            </a:pPr>
            <a:r>
              <a:rPr lang="en-US" dirty="0" smtClean="0">
                <a:solidFill>
                  <a:schemeClr val="accent1"/>
                </a:solidFill>
                <a:latin typeface="Futura Hv" pitchFamily="34" charset="0"/>
              </a:rPr>
              <a:t>23,000</a:t>
            </a:r>
            <a:r>
              <a:rPr lang="en-US" dirty="0" smtClean="0">
                <a:solidFill>
                  <a:schemeClr val="tx2"/>
                </a:solidFill>
              </a:rPr>
              <a:t> </a:t>
            </a:r>
            <a:r>
              <a:rPr lang="en-US" dirty="0">
                <a:solidFill>
                  <a:schemeClr val="tx2"/>
                </a:solidFill>
              </a:rPr>
              <a:t>Microsoft trained professionals</a:t>
            </a:r>
          </a:p>
          <a:p>
            <a:pPr lvl="2">
              <a:lnSpc>
                <a:spcPct val="100000"/>
              </a:lnSpc>
              <a:spcBef>
                <a:spcPts val="700"/>
              </a:spcBef>
              <a:buClr>
                <a:schemeClr val="tx2"/>
              </a:buClr>
            </a:pPr>
            <a:r>
              <a:rPr lang="en-US" dirty="0" smtClean="0">
                <a:solidFill>
                  <a:schemeClr val="accent1"/>
                </a:solidFill>
                <a:latin typeface="Futura Hv" pitchFamily="34" charset="0"/>
              </a:rPr>
              <a:t>90</a:t>
            </a:r>
            <a:r>
              <a:rPr lang="en-US" dirty="0">
                <a:solidFill>
                  <a:schemeClr val="accent1"/>
                </a:solidFill>
                <a:latin typeface="Futura Hv" pitchFamily="34" charset="0"/>
              </a:rPr>
              <a:t>+% </a:t>
            </a:r>
            <a:r>
              <a:rPr lang="en-US" dirty="0">
                <a:solidFill>
                  <a:schemeClr val="tx2"/>
                </a:solidFill>
              </a:rPr>
              <a:t>customer satisfaction among HP Mission Critical customers</a:t>
            </a:r>
          </a:p>
          <a:p>
            <a:pPr lvl="2">
              <a:lnSpc>
                <a:spcPct val="100000"/>
              </a:lnSpc>
              <a:spcBef>
                <a:spcPts val="700"/>
              </a:spcBef>
              <a:buClr>
                <a:schemeClr val="tx2"/>
              </a:buClr>
            </a:pPr>
            <a:r>
              <a:rPr lang="en-US" dirty="0" smtClean="0">
                <a:solidFill>
                  <a:schemeClr val="accent1"/>
                </a:solidFill>
                <a:latin typeface="Futura Hv" pitchFamily="34" charset="0"/>
              </a:rPr>
              <a:t>6,000</a:t>
            </a:r>
            <a:r>
              <a:rPr lang="en-US" dirty="0">
                <a:solidFill>
                  <a:schemeClr val="accent1"/>
                </a:solidFill>
                <a:latin typeface="Futura Hv" pitchFamily="34" charset="0"/>
              </a:rPr>
              <a:t>+ </a:t>
            </a:r>
            <a:r>
              <a:rPr lang="en-US" dirty="0">
                <a:solidFill>
                  <a:schemeClr val="tx2"/>
                </a:solidFill>
              </a:rPr>
              <a:t>high availability experts </a:t>
            </a:r>
          </a:p>
        </p:txBody>
      </p:sp>
      <p:pic>
        <p:nvPicPr>
          <p:cNvPr id="2050" name="Picture 2" descr="C:\Raja\IVL Pics\G4734155012006_preview.jpg"/>
          <p:cNvPicPr>
            <a:picLocks noChangeAspect="1" noChangeArrowheads="1"/>
          </p:cNvPicPr>
          <p:nvPr/>
        </p:nvPicPr>
        <p:blipFill rotWithShape="1">
          <a:blip r:embed="rId2">
            <a:extLst>
              <a:ext uri="{28A0092B-C50C-407E-A947-70E740481C1C}">
                <a14:useLocalDpi xmlns:a14="http://schemas.microsoft.com/office/drawing/2010/main" val="0"/>
              </a:ext>
            </a:extLst>
          </a:blip>
          <a:srcRect l="10441" r="12979"/>
          <a:stretch/>
        </p:blipFill>
        <p:spPr bwMode="auto">
          <a:xfrm>
            <a:off x="5299075" y="1265238"/>
            <a:ext cx="3578225" cy="3113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793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For additional information</a:t>
            </a:r>
          </a:p>
        </p:txBody>
      </p:sp>
      <p:sp>
        <p:nvSpPr>
          <p:cNvPr id="4" name="Text Placeholder 3"/>
          <p:cNvSpPr>
            <a:spLocks noGrp="1"/>
          </p:cNvSpPr>
          <p:nvPr>
            <p:ph type="body" sz="quarter" idx="14"/>
          </p:nvPr>
        </p:nvSpPr>
        <p:spPr/>
        <p:txBody>
          <a:bodyPr>
            <a:normAutofit/>
          </a:bodyPr>
          <a:lstStyle/>
          <a:p>
            <a:pPr marL="0" lvl="2" indent="0">
              <a:buNone/>
            </a:pPr>
            <a:r>
              <a:rPr lang="en-US" sz="1800" dirty="0"/>
              <a:t>Visit: </a:t>
            </a:r>
            <a:r>
              <a:rPr lang="en-US" sz="1800" dirty="0">
                <a:hlinkClick r:id="rId2"/>
              </a:rPr>
              <a:t>http://www8.hp.com/us/en/business-services/index.html</a:t>
            </a:r>
            <a:r>
              <a:rPr lang="en-US" sz="1800" dirty="0" smtClean="0">
                <a:hlinkClick r:id="rId2"/>
              </a:rPr>
              <a:t>#/page=1</a:t>
            </a:r>
            <a:br>
              <a:rPr lang="en-US" sz="1800" dirty="0" smtClean="0">
                <a:hlinkClick r:id="rId2"/>
              </a:rPr>
            </a:br>
            <a:r>
              <a:rPr lang="en-US" sz="1800" dirty="0" smtClean="0">
                <a:hlinkClick r:id="rId2"/>
              </a:rPr>
              <a:t>&amp;/facet=Support%20Services&amp;/</a:t>
            </a:r>
            <a:r>
              <a:rPr lang="en-US" sz="1800" dirty="0">
                <a:hlinkClick r:id="rId2"/>
              </a:rPr>
              <a:t>sort=csdateweblaunch|DESC&amp;/cc=us&amp;/</a:t>
            </a:r>
            <a:r>
              <a:rPr lang="en-US" sz="1800" dirty="0" smtClean="0">
                <a:hlinkClick r:id="rId2"/>
              </a:rPr>
              <a:t>lang=en</a:t>
            </a:r>
            <a:r>
              <a:rPr lang="en-US" sz="1800" dirty="0" smtClean="0"/>
              <a:t>  </a:t>
            </a:r>
            <a:r>
              <a:rPr lang="en-US" sz="1800" dirty="0"/>
              <a:t>after March 14, </a:t>
            </a:r>
            <a:r>
              <a:rPr lang="en-US" sz="1800" dirty="0" smtClean="0"/>
              <a:t>2012</a:t>
            </a:r>
            <a:endParaRPr lang="en-US" sz="1800" dirty="0"/>
          </a:p>
        </p:txBody>
      </p:sp>
    </p:spTree>
    <p:extLst>
      <p:ext uri="{BB962C8B-B14F-4D97-AF65-F5344CB8AC3E}">
        <p14:creationId xmlns:p14="http://schemas.microsoft.com/office/powerpoint/2010/main" val="3921918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0117" y="157299"/>
            <a:ext cx="7222352" cy="677108"/>
          </a:xfrm>
        </p:spPr>
        <p:txBody>
          <a:bodyPr/>
          <a:lstStyle/>
          <a:p>
            <a:r>
              <a:rPr lang="en-US" dirty="0"/>
              <a:t>Q &amp; A</a:t>
            </a:r>
          </a:p>
        </p:txBody>
      </p:sp>
    </p:spTree>
    <p:extLst>
      <p:ext uri="{BB962C8B-B14F-4D97-AF65-F5344CB8AC3E}">
        <p14:creationId xmlns:p14="http://schemas.microsoft.com/office/powerpoint/2010/main" val="3085436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a:t>Datacenter </a:t>
            </a:r>
            <a:r>
              <a:rPr lang="en-US" dirty="0" smtClean="0"/>
              <a:t>Care</a:t>
            </a:r>
            <a:endParaRPr lang="en-US" dirty="0"/>
          </a:p>
        </p:txBody>
      </p:sp>
      <p:sp>
        <p:nvSpPr>
          <p:cNvPr id="3" name="Title 2"/>
          <p:cNvSpPr>
            <a:spLocks noGrp="1"/>
          </p:cNvSpPr>
          <p:nvPr>
            <p:ph type="title"/>
          </p:nvPr>
        </p:nvSpPr>
        <p:spPr/>
        <p:txBody>
          <a:bodyPr/>
          <a:lstStyle/>
          <a:p>
            <a:r>
              <a:rPr lang="en-US" dirty="0"/>
              <a:t>Today’s Agenda</a:t>
            </a:r>
          </a:p>
        </p:txBody>
      </p:sp>
      <p:sp>
        <p:nvSpPr>
          <p:cNvPr id="5" name="Text Placeholder 4"/>
          <p:cNvSpPr>
            <a:spLocks noGrp="1"/>
          </p:cNvSpPr>
          <p:nvPr>
            <p:ph type="body" sz="quarter" idx="14"/>
          </p:nvPr>
        </p:nvSpPr>
        <p:spPr/>
        <p:txBody>
          <a:bodyPr>
            <a:noAutofit/>
          </a:bodyPr>
          <a:lstStyle/>
          <a:p>
            <a:pPr lvl="2">
              <a:lnSpc>
                <a:spcPct val="90000"/>
              </a:lnSpc>
              <a:spcBef>
                <a:spcPts val="500"/>
              </a:spcBef>
            </a:pPr>
            <a:r>
              <a:rPr lang="en-US" sz="2000" dirty="0"/>
              <a:t>Revolution in Support Services</a:t>
            </a:r>
          </a:p>
          <a:p>
            <a:pPr lvl="2">
              <a:lnSpc>
                <a:spcPct val="90000"/>
              </a:lnSpc>
              <a:spcBef>
                <a:spcPts val="500"/>
              </a:spcBef>
            </a:pPr>
            <a:r>
              <a:rPr lang="en-US" sz="2000" dirty="0"/>
              <a:t>HP’s Point of View</a:t>
            </a:r>
          </a:p>
          <a:p>
            <a:pPr lvl="2">
              <a:lnSpc>
                <a:spcPct val="90000"/>
              </a:lnSpc>
              <a:spcBef>
                <a:spcPts val="500"/>
              </a:spcBef>
            </a:pPr>
            <a:r>
              <a:rPr lang="en-US" sz="2000" dirty="0"/>
              <a:t>Datacenter Care structure and benefits</a:t>
            </a:r>
          </a:p>
        </p:txBody>
      </p:sp>
      <p:pic>
        <p:nvPicPr>
          <p:cNvPr id="7" name="Picture 2" descr="C:\Raja\IVL Pics\G4681283012006_JPG_P.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11945"/>
          <a:stretch/>
        </p:blipFill>
        <p:spPr bwMode="auto">
          <a:xfrm>
            <a:off x="5532438" y="1506538"/>
            <a:ext cx="3378199" cy="2960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308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0117" y="157299"/>
            <a:ext cx="7222352" cy="677108"/>
          </a:xfrm>
        </p:spPr>
        <p:txBody>
          <a:bodyPr/>
          <a:lstStyle/>
          <a:p>
            <a:r>
              <a:rPr lang="en-US" dirty="0"/>
              <a:t>Appendix</a:t>
            </a:r>
          </a:p>
        </p:txBody>
      </p:sp>
    </p:spTree>
    <p:extLst>
      <p:ext uri="{BB962C8B-B14F-4D97-AF65-F5344CB8AC3E}">
        <p14:creationId xmlns:p14="http://schemas.microsoft.com/office/powerpoint/2010/main" val="32879860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21703278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0117" y="157299"/>
            <a:ext cx="7222352" cy="677108"/>
          </a:xfrm>
        </p:spPr>
        <p:txBody>
          <a:bodyPr/>
          <a:lstStyle/>
          <a:p>
            <a:r>
              <a:rPr lang="en-US" dirty="0" smtClean="0"/>
              <a:t>Thank you</a:t>
            </a:r>
            <a:endParaRPr lang="en-US" dirty="0"/>
          </a:p>
        </p:txBody>
      </p:sp>
    </p:spTree>
    <p:extLst>
      <p:ext uri="{BB962C8B-B14F-4D97-AF65-F5344CB8AC3E}">
        <p14:creationId xmlns:p14="http://schemas.microsoft.com/office/powerpoint/2010/main" val="3002928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31469" y="235063"/>
            <a:ext cx="8460105" cy="861774"/>
          </a:xfrm>
        </p:spPr>
        <p:txBody>
          <a:bodyPr/>
          <a:lstStyle/>
          <a:p>
            <a:r>
              <a:rPr lang="en-US" dirty="0"/>
              <a:t>Data centers converging, increasing demand driving more to the cloud</a:t>
            </a:r>
          </a:p>
        </p:txBody>
      </p:sp>
      <p:grpSp>
        <p:nvGrpSpPr>
          <p:cNvPr id="5" name="Group 4"/>
          <p:cNvGrpSpPr/>
          <p:nvPr/>
        </p:nvGrpSpPr>
        <p:grpSpPr>
          <a:xfrm>
            <a:off x="356360" y="1194644"/>
            <a:ext cx="8513004" cy="3232636"/>
            <a:chOff x="356359" y="1095861"/>
            <a:chExt cx="8839200" cy="3550920"/>
          </a:xfrm>
        </p:grpSpPr>
        <p:sp>
          <p:nvSpPr>
            <p:cNvPr id="6" name="Rectangle 5"/>
            <p:cNvSpPr/>
            <p:nvPr/>
          </p:nvSpPr>
          <p:spPr>
            <a:xfrm>
              <a:off x="356359" y="1103481"/>
              <a:ext cx="4396740" cy="3535680"/>
            </a:xfrm>
            <a:prstGeom prst="rect">
              <a:avLst/>
            </a:prstGeom>
            <a:ln w="28575"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white"/>
                </a:solidFill>
              </a:endParaRPr>
            </a:p>
          </p:txBody>
        </p:sp>
        <p:sp>
          <p:nvSpPr>
            <p:cNvPr id="7" name="Rectangle 6"/>
            <p:cNvSpPr/>
            <p:nvPr/>
          </p:nvSpPr>
          <p:spPr>
            <a:xfrm>
              <a:off x="4821679" y="1095861"/>
              <a:ext cx="4373880" cy="3550920"/>
            </a:xfrm>
            <a:prstGeom prst="rect">
              <a:avLst/>
            </a:prstGeom>
            <a:ln w="28575"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white"/>
                </a:solidFill>
              </a:endParaRPr>
            </a:p>
          </p:txBody>
        </p:sp>
      </p:grpSp>
      <p:grpSp>
        <p:nvGrpSpPr>
          <p:cNvPr id="8" name="Group 121"/>
          <p:cNvGrpSpPr/>
          <p:nvPr/>
        </p:nvGrpSpPr>
        <p:grpSpPr>
          <a:xfrm>
            <a:off x="1580568" y="2574107"/>
            <a:ext cx="1846333" cy="1815073"/>
            <a:chOff x="3047019" y="3103855"/>
            <a:chExt cx="2403327" cy="1858622"/>
          </a:xfrm>
        </p:grpSpPr>
        <p:sp>
          <p:nvSpPr>
            <p:cNvPr id="9" name="Freeform 6"/>
            <p:cNvSpPr>
              <a:spLocks/>
            </p:cNvSpPr>
            <p:nvPr/>
          </p:nvSpPr>
          <p:spPr bwMode="auto">
            <a:xfrm>
              <a:off x="3700303" y="3103855"/>
              <a:ext cx="999112" cy="1402234"/>
            </a:xfrm>
            <a:custGeom>
              <a:avLst/>
              <a:gdLst/>
              <a:ahLst/>
              <a:cxnLst>
                <a:cxn ang="0">
                  <a:pos x="6758" y="0"/>
                </a:cxn>
                <a:cxn ang="0">
                  <a:pos x="14712" y="0"/>
                </a:cxn>
                <a:cxn ang="0">
                  <a:pos x="21600" y="21600"/>
                </a:cxn>
                <a:cxn ang="0">
                  <a:pos x="0" y="21542"/>
                </a:cxn>
                <a:cxn ang="0">
                  <a:pos x="6758" y="0"/>
                </a:cxn>
                <a:cxn ang="0">
                  <a:pos x="6758" y="0"/>
                </a:cxn>
              </a:cxnLst>
              <a:rect l="0" t="0" r="r" b="b"/>
              <a:pathLst>
                <a:path w="21600" h="21600">
                  <a:moveTo>
                    <a:pt x="6758" y="0"/>
                  </a:moveTo>
                  <a:lnTo>
                    <a:pt x="14712" y="0"/>
                  </a:lnTo>
                  <a:lnTo>
                    <a:pt x="21600" y="21600"/>
                  </a:lnTo>
                  <a:lnTo>
                    <a:pt x="0" y="21542"/>
                  </a:lnTo>
                  <a:lnTo>
                    <a:pt x="6758" y="0"/>
                  </a:lnTo>
                  <a:close/>
                  <a:moveTo>
                    <a:pt x="6758" y="0"/>
                  </a:moveTo>
                </a:path>
              </a:pathLst>
            </a:custGeom>
            <a:solidFill>
              <a:schemeClr val="accent6">
                <a:lumMod val="60000"/>
                <a:lumOff val="40000"/>
              </a:schemeClr>
            </a:solidFill>
            <a:ln w="25400" cap="flat">
              <a:noFill/>
              <a:miter lim="800000"/>
              <a:headEnd type="none" w="med" len="med"/>
              <a:tailEnd type="none" w="med" len="med"/>
            </a:ln>
          </p:spPr>
          <p:txBody>
            <a:bodyPr lIns="0" tIns="0" rIns="0" bIns="0"/>
            <a:lstStyle/>
            <a:p>
              <a:pPr fontAlgn="base">
                <a:spcBef>
                  <a:spcPct val="0"/>
                </a:spcBef>
                <a:spcAft>
                  <a:spcPct val="0"/>
                </a:spcAft>
              </a:pPr>
              <a:endParaRPr lang="en-US" dirty="0">
                <a:solidFill>
                  <a:prstClr val="black"/>
                </a:solidFill>
              </a:endParaRPr>
            </a:p>
          </p:txBody>
        </p:sp>
        <p:grpSp>
          <p:nvGrpSpPr>
            <p:cNvPr id="10" name="Group 39"/>
            <p:cNvGrpSpPr>
              <a:grpSpLocks/>
            </p:cNvGrpSpPr>
            <p:nvPr/>
          </p:nvGrpSpPr>
          <p:grpSpPr bwMode="auto">
            <a:xfrm>
              <a:off x="3047019" y="3943898"/>
              <a:ext cx="2403327" cy="1018579"/>
              <a:chOff x="2664038" y="4862070"/>
              <a:chExt cx="4059249" cy="1714512"/>
            </a:xfrm>
          </p:grpSpPr>
          <p:sp>
            <p:nvSpPr>
              <p:cNvPr id="11" name="TextBox 23"/>
              <p:cNvSpPr txBox="1">
                <a:spLocks noChangeArrowheads="1"/>
              </p:cNvSpPr>
              <p:nvPr/>
            </p:nvSpPr>
            <p:spPr bwMode="auto">
              <a:xfrm>
                <a:off x="2664038" y="6091735"/>
                <a:ext cx="4059249" cy="484847"/>
              </a:xfrm>
              <a:prstGeom prst="rect">
                <a:avLst/>
              </a:prstGeom>
              <a:noFill/>
              <a:ln w="9525">
                <a:noFill/>
                <a:miter lim="800000"/>
                <a:headEnd/>
                <a:tailEnd/>
              </a:ln>
            </p:spPr>
            <p:txBody>
              <a:bodyPr wrap="square">
                <a:spAutoFit/>
              </a:bodyPr>
              <a:lstStyle/>
              <a:p>
                <a:pPr algn="ctr" fontAlgn="base">
                  <a:lnSpc>
                    <a:spcPts val="1600"/>
                  </a:lnSpc>
                  <a:spcBef>
                    <a:spcPct val="0"/>
                  </a:spcBef>
                  <a:spcAft>
                    <a:spcPct val="0"/>
                  </a:spcAft>
                </a:pPr>
                <a:r>
                  <a:rPr lang="en-US" sz="1200" b="1" dirty="0">
                    <a:solidFill>
                      <a:prstClr val="black"/>
                    </a:solidFill>
                  </a:rPr>
                  <a:t>Management software</a:t>
                </a:r>
              </a:p>
            </p:txBody>
          </p:sp>
          <p:sp>
            <p:nvSpPr>
              <p:cNvPr id="12" name="Oval 41"/>
              <p:cNvSpPr/>
              <p:nvPr/>
            </p:nvSpPr>
            <p:spPr bwMode="auto">
              <a:xfrm>
                <a:off x="3746501" y="5533690"/>
                <a:ext cx="1651001" cy="549364"/>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spcBef>
                    <a:spcPct val="0"/>
                  </a:spcBef>
                  <a:spcAft>
                    <a:spcPct val="0"/>
                  </a:spcAft>
                  <a:defRPr/>
                </a:pPr>
                <a:endParaRPr lang="en-US" sz="2000" dirty="0">
                  <a:solidFill>
                    <a:srgbClr val="FFFFFF"/>
                  </a:solidFill>
                  <a:latin typeface="Futura Bk" pitchFamily="-107" charset="0"/>
                  <a:ea typeface="Arial" pitchFamily="-107" charset="0"/>
                </a:endParaRPr>
              </a:p>
            </p:txBody>
          </p:sp>
          <p:pic>
            <p:nvPicPr>
              <p:cNvPr id="13" name="Picture 12" descr="network2.png"/>
              <p:cNvPicPr>
                <a:picLocks noChangeAspect="1"/>
              </p:cNvPicPr>
              <p:nvPr/>
            </p:nvPicPr>
            <p:blipFill>
              <a:blip r:embed="rId16" cstate="email"/>
              <a:stretch>
                <a:fillRect/>
              </a:stretch>
            </p:blipFill>
            <p:spPr>
              <a:xfrm>
                <a:off x="3963988" y="4862070"/>
                <a:ext cx="1470026" cy="1197168"/>
              </a:xfrm>
              <a:prstGeom prst="rect">
                <a:avLst/>
              </a:prstGeom>
              <a:noFill/>
              <a:ln w="9525">
                <a:noFill/>
                <a:miter lim="800000"/>
                <a:headEnd/>
                <a:tailEnd/>
              </a:ln>
              <a:effectLst>
                <a:outerShdw blurRad="50800" dist="26940" dir="5400000" algn="tl" rotWithShape="0">
                  <a:srgbClr val="0D0D0D">
                    <a:alpha val="42999"/>
                  </a:srgbClr>
                </a:outerShdw>
              </a:effectLst>
            </p:spPr>
          </p:pic>
        </p:grpSp>
      </p:grpSp>
      <p:sp>
        <p:nvSpPr>
          <p:cNvPr id="14" name="Freeform 4"/>
          <p:cNvSpPr>
            <a:spLocks/>
          </p:cNvSpPr>
          <p:nvPr/>
        </p:nvSpPr>
        <p:spPr bwMode="auto">
          <a:xfrm rot="17633961">
            <a:off x="3266097" y="2051220"/>
            <a:ext cx="486731" cy="1630502"/>
          </a:xfrm>
          <a:custGeom>
            <a:avLst/>
            <a:gdLst/>
            <a:ahLst/>
            <a:cxnLst>
              <a:cxn ang="0">
                <a:pos x="0" y="0"/>
              </a:cxn>
              <a:cxn ang="0">
                <a:pos x="16866" y="1339"/>
              </a:cxn>
              <a:cxn ang="0">
                <a:pos x="21600" y="21600"/>
              </a:cxn>
              <a:cxn ang="0">
                <a:pos x="3439" y="13590"/>
              </a:cxn>
              <a:cxn ang="0">
                <a:pos x="0" y="0"/>
              </a:cxn>
              <a:cxn ang="0">
                <a:pos x="0" y="0"/>
              </a:cxn>
            </a:cxnLst>
            <a:rect l="0" t="0" r="r" b="b"/>
            <a:pathLst>
              <a:path w="21600" h="21600">
                <a:moveTo>
                  <a:pt x="0" y="0"/>
                </a:moveTo>
                <a:lnTo>
                  <a:pt x="16866" y="1339"/>
                </a:lnTo>
                <a:lnTo>
                  <a:pt x="21600" y="21600"/>
                </a:lnTo>
                <a:cubicBezTo>
                  <a:pt x="21600" y="21600"/>
                  <a:pt x="4803" y="16619"/>
                  <a:pt x="3439" y="13590"/>
                </a:cubicBezTo>
                <a:cubicBezTo>
                  <a:pt x="1542" y="9375"/>
                  <a:pt x="0" y="0"/>
                  <a:pt x="0" y="0"/>
                </a:cubicBezTo>
                <a:close/>
                <a:moveTo>
                  <a:pt x="0" y="0"/>
                </a:moveTo>
              </a:path>
            </a:pathLst>
          </a:custGeom>
          <a:solidFill>
            <a:schemeClr val="accent6">
              <a:lumMod val="60000"/>
              <a:lumOff val="40000"/>
            </a:schemeClr>
          </a:solidFill>
          <a:ln w="25400" cap="flat">
            <a:noFill/>
            <a:miter lim="800000"/>
            <a:headEnd type="none" w="med" len="med"/>
            <a:tailEnd type="none" w="med" len="med"/>
          </a:ln>
        </p:spPr>
        <p:txBody>
          <a:bodyPr lIns="0" tIns="0" rIns="0" bIns="0" anchor="ctr"/>
          <a:lstStyle/>
          <a:p>
            <a:pPr fontAlgn="base">
              <a:spcBef>
                <a:spcPct val="0"/>
              </a:spcBef>
              <a:spcAft>
                <a:spcPct val="0"/>
              </a:spcAft>
            </a:pPr>
            <a:r>
              <a:rPr lang="en-US" sz="5600" dirty="0">
                <a:solidFill>
                  <a:prstClr val="black"/>
                </a:solidFill>
                <a:ea typeface="GillSans" charset="0"/>
                <a:cs typeface="GillSans" charset="0"/>
              </a:rPr>
              <a:t> </a:t>
            </a:r>
          </a:p>
        </p:txBody>
      </p:sp>
      <p:grpSp>
        <p:nvGrpSpPr>
          <p:cNvPr id="15" name="Group 36"/>
          <p:cNvGrpSpPr/>
          <p:nvPr/>
        </p:nvGrpSpPr>
        <p:grpSpPr>
          <a:xfrm>
            <a:off x="3693738" y="2543984"/>
            <a:ext cx="824922" cy="995317"/>
            <a:chOff x="5672520" y="2786967"/>
            <a:chExt cx="1237413" cy="1129974"/>
          </a:xfrm>
        </p:grpSpPr>
        <p:sp>
          <p:nvSpPr>
            <p:cNvPr id="16" name="Oval 15"/>
            <p:cNvSpPr/>
            <p:nvPr/>
          </p:nvSpPr>
          <p:spPr bwMode="auto">
            <a:xfrm>
              <a:off x="5684869" y="3195871"/>
              <a:ext cx="1126452" cy="360799"/>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spcBef>
                  <a:spcPct val="0"/>
                </a:spcBef>
                <a:spcAft>
                  <a:spcPct val="0"/>
                </a:spcAft>
                <a:defRPr/>
              </a:pPr>
              <a:endParaRPr lang="en-US" sz="2000" dirty="0">
                <a:solidFill>
                  <a:srgbClr val="FFFFFF"/>
                </a:solidFill>
                <a:latin typeface="Futura Bk" pitchFamily="-107" charset="0"/>
                <a:ea typeface="Arial" pitchFamily="-107" charset="0"/>
              </a:endParaRPr>
            </a:p>
          </p:txBody>
        </p:sp>
        <p:sp>
          <p:nvSpPr>
            <p:cNvPr id="17" name="TextBox 23"/>
            <p:cNvSpPr txBox="1">
              <a:spLocks noChangeArrowheads="1"/>
            </p:cNvSpPr>
            <p:nvPr/>
          </p:nvSpPr>
          <p:spPr bwMode="auto">
            <a:xfrm>
              <a:off x="5672520" y="3597590"/>
              <a:ext cx="1237413" cy="319351"/>
            </a:xfrm>
            <a:prstGeom prst="rect">
              <a:avLst/>
            </a:prstGeom>
            <a:noFill/>
            <a:ln w="9525">
              <a:noFill/>
              <a:miter lim="800000"/>
              <a:headEnd/>
              <a:tailEnd/>
            </a:ln>
          </p:spPr>
          <p:txBody>
            <a:bodyPr wrap="square">
              <a:spAutoFit/>
            </a:bodyPr>
            <a:lstStyle/>
            <a:p>
              <a:pPr algn="ctr" fontAlgn="base">
                <a:lnSpc>
                  <a:spcPts val="1600"/>
                </a:lnSpc>
                <a:spcBef>
                  <a:spcPct val="0"/>
                </a:spcBef>
                <a:spcAft>
                  <a:spcPct val="0"/>
                </a:spcAft>
              </a:pPr>
              <a:r>
                <a:rPr lang="en-US" sz="1200" b="1" dirty="0">
                  <a:solidFill>
                    <a:prstClr val="black"/>
                  </a:solidFill>
                </a:rPr>
                <a:t>Network</a:t>
              </a:r>
            </a:p>
          </p:txBody>
        </p:sp>
        <p:pic>
          <p:nvPicPr>
            <p:cNvPr id="18" name="Picture 17" descr="network2.png"/>
            <p:cNvPicPr>
              <a:picLocks noChangeAspect="1"/>
            </p:cNvPicPr>
            <p:nvPr/>
          </p:nvPicPr>
          <p:blipFill>
            <a:blip r:embed="rId17" cstate="email"/>
            <a:stretch>
              <a:fillRect/>
            </a:stretch>
          </p:blipFill>
          <p:spPr bwMode="auto">
            <a:xfrm>
              <a:off x="5780185" y="2786967"/>
              <a:ext cx="1080961" cy="814673"/>
            </a:xfrm>
            <a:prstGeom prst="rect">
              <a:avLst/>
            </a:prstGeom>
            <a:noFill/>
            <a:ln w="9525">
              <a:noFill/>
              <a:miter lim="800000"/>
              <a:headEnd/>
              <a:tailEnd/>
            </a:ln>
            <a:effectLst>
              <a:outerShdw blurRad="50800" dist="26940" dir="5400000" algn="tl" rotWithShape="0">
                <a:srgbClr val="0D0D0D">
                  <a:alpha val="42999"/>
                </a:srgbClr>
              </a:outerShdw>
            </a:effectLst>
          </p:spPr>
        </p:pic>
      </p:grpSp>
      <p:grpSp>
        <p:nvGrpSpPr>
          <p:cNvPr id="19" name="Group 133"/>
          <p:cNvGrpSpPr/>
          <p:nvPr/>
        </p:nvGrpSpPr>
        <p:grpSpPr>
          <a:xfrm>
            <a:off x="2778556" y="1220332"/>
            <a:ext cx="1715525" cy="1093742"/>
            <a:chOff x="4606412" y="1717599"/>
            <a:chExt cx="2233058" cy="1119984"/>
          </a:xfrm>
        </p:grpSpPr>
        <p:sp>
          <p:nvSpPr>
            <p:cNvPr id="20" name="Freeform 5"/>
            <p:cNvSpPr>
              <a:spLocks/>
            </p:cNvSpPr>
            <p:nvPr/>
          </p:nvSpPr>
          <p:spPr bwMode="auto">
            <a:xfrm rot="16200000">
              <a:off x="5202083" y="1669548"/>
              <a:ext cx="572364" cy="1763705"/>
            </a:xfrm>
            <a:custGeom>
              <a:avLst/>
              <a:gdLst/>
              <a:ahLst/>
              <a:cxnLst>
                <a:cxn ang="0">
                  <a:pos x="0" y="0"/>
                </a:cxn>
                <a:cxn ang="0">
                  <a:pos x="19370" y="0"/>
                </a:cxn>
                <a:cxn ang="0">
                  <a:pos x="21600" y="13213"/>
                </a:cxn>
                <a:cxn ang="0">
                  <a:pos x="18043" y="20834"/>
                </a:cxn>
                <a:cxn ang="0">
                  <a:pos x="0" y="0"/>
                </a:cxn>
                <a:cxn ang="0">
                  <a:pos x="0" y="0"/>
                </a:cxn>
              </a:cxnLst>
              <a:rect l="0" t="0" r="r" b="b"/>
              <a:pathLst>
                <a:path w="21600" h="20883">
                  <a:moveTo>
                    <a:pt x="0" y="0"/>
                  </a:moveTo>
                  <a:lnTo>
                    <a:pt x="19370" y="0"/>
                  </a:lnTo>
                  <a:lnTo>
                    <a:pt x="21600" y="13213"/>
                  </a:lnTo>
                  <a:cubicBezTo>
                    <a:pt x="21600" y="13213"/>
                    <a:pt x="19921" y="21600"/>
                    <a:pt x="18043" y="20834"/>
                  </a:cubicBezTo>
                  <a:cubicBezTo>
                    <a:pt x="11866" y="18312"/>
                    <a:pt x="0" y="0"/>
                    <a:pt x="0" y="0"/>
                  </a:cubicBezTo>
                  <a:close/>
                  <a:moveTo>
                    <a:pt x="0" y="0"/>
                  </a:moveTo>
                </a:path>
              </a:pathLst>
            </a:custGeom>
            <a:solidFill>
              <a:schemeClr val="accent6">
                <a:lumMod val="60000"/>
                <a:lumOff val="40000"/>
              </a:schemeClr>
            </a:solidFill>
            <a:ln w="25400" cap="flat">
              <a:noFill/>
              <a:miter lim="800000"/>
              <a:headEnd type="none" w="med" len="med"/>
              <a:tailEnd type="none" w="med" len="med"/>
            </a:ln>
          </p:spPr>
          <p:txBody>
            <a:bodyPr lIns="0" tIns="0" rIns="0" bIns="0" anchor="ctr"/>
            <a:lstStyle/>
            <a:p>
              <a:pPr fontAlgn="base">
                <a:spcBef>
                  <a:spcPct val="0"/>
                </a:spcBef>
                <a:spcAft>
                  <a:spcPct val="0"/>
                </a:spcAft>
              </a:pPr>
              <a:r>
                <a:rPr lang="en-US" sz="5600" dirty="0">
                  <a:solidFill>
                    <a:prstClr val="black"/>
                  </a:solidFill>
                  <a:ea typeface="GillSans" charset="0"/>
                  <a:cs typeface="GillSans" charset="0"/>
                </a:rPr>
                <a:t> </a:t>
              </a:r>
            </a:p>
          </p:txBody>
        </p:sp>
        <p:grpSp>
          <p:nvGrpSpPr>
            <p:cNvPr id="21" name="Group 49"/>
            <p:cNvGrpSpPr>
              <a:grpSpLocks/>
            </p:cNvGrpSpPr>
            <p:nvPr/>
          </p:nvGrpSpPr>
          <p:grpSpPr bwMode="auto">
            <a:xfrm>
              <a:off x="5804996" y="1717599"/>
              <a:ext cx="1034474" cy="1021917"/>
              <a:chOff x="5316557" y="1398588"/>
              <a:chExt cx="1747590" cy="1719058"/>
            </a:xfrm>
          </p:grpSpPr>
          <p:sp>
            <p:nvSpPr>
              <p:cNvPr id="22" name="TextBox 23"/>
              <p:cNvSpPr txBox="1">
                <a:spLocks noChangeArrowheads="1"/>
              </p:cNvSpPr>
              <p:nvPr/>
            </p:nvSpPr>
            <p:spPr bwMode="auto">
              <a:xfrm>
                <a:off x="5316557" y="2633101"/>
                <a:ext cx="1747590" cy="484545"/>
              </a:xfrm>
              <a:prstGeom prst="rect">
                <a:avLst/>
              </a:prstGeom>
              <a:noFill/>
              <a:ln w="9525">
                <a:noFill/>
                <a:miter lim="800000"/>
                <a:headEnd/>
                <a:tailEnd/>
              </a:ln>
            </p:spPr>
            <p:txBody>
              <a:bodyPr wrap="square">
                <a:spAutoFit/>
              </a:bodyPr>
              <a:lstStyle/>
              <a:p>
                <a:pPr algn="ctr" fontAlgn="base">
                  <a:lnSpc>
                    <a:spcPts val="1600"/>
                  </a:lnSpc>
                  <a:spcBef>
                    <a:spcPct val="0"/>
                  </a:spcBef>
                  <a:spcAft>
                    <a:spcPct val="0"/>
                  </a:spcAft>
                </a:pPr>
                <a:r>
                  <a:rPr lang="en-US" sz="1200" b="1" dirty="0">
                    <a:solidFill>
                      <a:prstClr val="black"/>
                    </a:solidFill>
                  </a:rPr>
                  <a:t>Servers</a:t>
                </a:r>
              </a:p>
            </p:txBody>
          </p:sp>
          <p:sp>
            <p:nvSpPr>
              <p:cNvPr id="23" name="Oval 22"/>
              <p:cNvSpPr/>
              <p:nvPr/>
            </p:nvSpPr>
            <p:spPr bwMode="auto">
              <a:xfrm>
                <a:off x="5398754" y="2019012"/>
                <a:ext cx="1651334" cy="549020"/>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spcBef>
                    <a:spcPct val="0"/>
                  </a:spcBef>
                  <a:spcAft>
                    <a:spcPct val="0"/>
                  </a:spcAft>
                  <a:defRPr/>
                </a:pPr>
                <a:endParaRPr lang="en-US" sz="2000" dirty="0">
                  <a:solidFill>
                    <a:srgbClr val="FFFFFF"/>
                  </a:solidFill>
                  <a:latin typeface="Futura Bk" pitchFamily="-107" charset="0"/>
                  <a:ea typeface="Arial" pitchFamily="-107" charset="0"/>
                </a:endParaRPr>
              </a:p>
            </p:txBody>
          </p:sp>
          <p:pic>
            <p:nvPicPr>
              <p:cNvPr id="24" name="Picture 23" descr="Sprawl_server_3a.png"/>
              <p:cNvPicPr>
                <a:picLocks noChangeAspect="1"/>
              </p:cNvPicPr>
              <p:nvPr/>
            </p:nvPicPr>
            <p:blipFill>
              <a:blip r:embed="rId18" cstate="email"/>
              <a:srcRect/>
              <a:stretch>
                <a:fillRect/>
              </a:stretch>
            </p:blipFill>
            <p:spPr bwMode="auto">
              <a:xfrm>
                <a:off x="5657569" y="1398588"/>
                <a:ext cx="1046374" cy="1145643"/>
              </a:xfrm>
              <a:prstGeom prst="rect">
                <a:avLst/>
              </a:prstGeom>
              <a:noFill/>
              <a:ln w="9525">
                <a:noFill/>
                <a:miter lim="800000"/>
                <a:headEnd/>
                <a:tailEnd/>
              </a:ln>
              <a:effectLst>
                <a:outerShdw blurRad="50800" dist="26940" dir="5400000" algn="tl" rotWithShape="0">
                  <a:srgbClr val="0D0D0D">
                    <a:alpha val="42999"/>
                  </a:srgbClr>
                </a:outerShdw>
              </a:effectLst>
            </p:spPr>
          </p:pic>
        </p:grpSp>
      </p:grpSp>
      <p:grpSp>
        <p:nvGrpSpPr>
          <p:cNvPr id="25" name="Group 139"/>
          <p:cNvGrpSpPr/>
          <p:nvPr/>
        </p:nvGrpSpPr>
        <p:grpSpPr>
          <a:xfrm>
            <a:off x="190500" y="2438929"/>
            <a:ext cx="2253484" cy="1275115"/>
            <a:chOff x="1237601" y="2965433"/>
            <a:chExt cx="2933305" cy="1305709"/>
          </a:xfrm>
        </p:grpSpPr>
        <p:sp>
          <p:nvSpPr>
            <p:cNvPr id="26" name="Freeform 3"/>
            <p:cNvSpPr>
              <a:spLocks/>
            </p:cNvSpPr>
            <p:nvPr/>
          </p:nvSpPr>
          <p:spPr bwMode="auto">
            <a:xfrm rot="3823365" flipH="1">
              <a:off x="2657159" y="2067275"/>
              <a:ext cx="535986" cy="2491508"/>
            </a:xfrm>
            <a:custGeom>
              <a:avLst/>
              <a:gdLst/>
              <a:ahLst/>
              <a:cxnLst>
                <a:cxn ang="0">
                  <a:pos x="0" y="0"/>
                </a:cxn>
                <a:cxn ang="0">
                  <a:pos x="15475" y="1355"/>
                </a:cxn>
                <a:cxn ang="0">
                  <a:pos x="21482" y="21600"/>
                </a:cxn>
                <a:cxn ang="0">
                  <a:pos x="4762" y="14365"/>
                </a:cxn>
                <a:cxn ang="0">
                  <a:pos x="0" y="0"/>
                </a:cxn>
                <a:cxn ang="0">
                  <a:pos x="0" y="0"/>
                </a:cxn>
              </a:cxnLst>
              <a:rect l="0" t="0" r="r" b="b"/>
              <a:pathLst>
                <a:path w="21482" h="21600">
                  <a:moveTo>
                    <a:pt x="0" y="0"/>
                  </a:moveTo>
                  <a:lnTo>
                    <a:pt x="15475" y="1355"/>
                  </a:lnTo>
                  <a:lnTo>
                    <a:pt x="21482" y="21600"/>
                  </a:lnTo>
                  <a:cubicBezTo>
                    <a:pt x="21482" y="21600"/>
                    <a:pt x="10085" y="18824"/>
                    <a:pt x="4762" y="14365"/>
                  </a:cubicBezTo>
                  <a:cubicBezTo>
                    <a:pt x="-118" y="10278"/>
                    <a:pt x="0" y="0"/>
                    <a:pt x="0" y="0"/>
                  </a:cubicBezTo>
                  <a:close/>
                  <a:moveTo>
                    <a:pt x="0" y="0"/>
                  </a:moveTo>
                </a:path>
              </a:pathLst>
            </a:custGeom>
            <a:solidFill>
              <a:schemeClr val="accent6">
                <a:lumMod val="60000"/>
                <a:lumOff val="40000"/>
              </a:schemeClr>
            </a:solidFill>
            <a:ln w="25400" cap="flat">
              <a:noFill/>
              <a:miter lim="800000"/>
              <a:headEnd type="none" w="med" len="med"/>
              <a:tailEnd type="none" w="med" len="med"/>
            </a:ln>
          </p:spPr>
          <p:txBody>
            <a:bodyPr lIns="0" tIns="0" rIns="0" bIns="0" anchor="ctr"/>
            <a:lstStyle/>
            <a:p>
              <a:pPr fontAlgn="base">
                <a:spcBef>
                  <a:spcPct val="0"/>
                </a:spcBef>
                <a:spcAft>
                  <a:spcPct val="0"/>
                </a:spcAft>
              </a:pPr>
              <a:r>
                <a:rPr lang="en-US" sz="5600" dirty="0">
                  <a:solidFill>
                    <a:prstClr val="black"/>
                  </a:solidFill>
                  <a:ea typeface="GillSans" charset="0"/>
                  <a:cs typeface="GillSans" charset="0"/>
                </a:rPr>
                <a:t> </a:t>
              </a:r>
            </a:p>
          </p:txBody>
        </p:sp>
        <p:grpSp>
          <p:nvGrpSpPr>
            <p:cNvPr id="27" name="Group 32"/>
            <p:cNvGrpSpPr>
              <a:grpSpLocks/>
            </p:cNvGrpSpPr>
            <p:nvPr/>
          </p:nvGrpSpPr>
          <p:grpSpPr bwMode="auto">
            <a:xfrm>
              <a:off x="1237601" y="2965433"/>
              <a:ext cx="1677189" cy="1305709"/>
              <a:chOff x="734111" y="3349167"/>
              <a:chExt cx="2833264" cy="2198834"/>
            </a:xfrm>
          </p:grpSpPr>
          <p:sp>
            <p:nvSpPr>
              <p:cNvPr id="28" name="Oval 27"/>
              <p:cNvSpPr/>
              <p:nvPr/>
            </p:nvSpPr>
            <p:spPr bwMode="auto">
              <a:xfrm>
                <a:off x="1376363" y="4097344"/>
                <a:ext cx="1651276" cy="546439"/>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spcBef>
                    <a:spcPct val="0"/>
                  </a:spcBef>
                  <a:spcAft>
                    <a:spcPct val="0"/>
                  </a:spcAft>
                  <a:defRPr/>
                </a:pPr>
                <a:endParaRPr lang="en-US" sz="2000" dirty="0">
                  <a:solidFill>
                    <a:srgbClr val="FFFFFF"/>
                  </a:solidFill>
                  <a:latin typeface="Futura Bk" pitchFamily="-107" charset="0"/>
                  <a:ea typeface="Arial" pitchFamily="-107" charset="0"/>
                </a:endParaRPr>
              </a:p>
            </p:txBody>
          </p:sp>
          <p:sp>
            <p:nvSpPr>
              <p:cNvPr id="29" name="TextBox 23"/>
              <p:cNvSpPr txBox="1">
                <a:spLocks noChangeArrowheads="1"/>
              </p:cNvSpPr>
              <p:nvPr/>
            </p:nvSpPr>
            <p:spPr bwMode="auto">
              <a:xfrm>
                <a:off x="734111" y="4709105"/>
                <a:ext cx="2833264" cy="838896"/>
              </a:xfrm>
              <a:prstGeom prst="rect">
                <a:avLst/>
              </a:prstGeom>
              <a:noFill/>
              <a:ln w="9525">
                <a:noFill/>
                <a:miter lim="800000"/>
                <a:headEnd/>
                <a:tailEnd/>
              </a:ln>
            </p:spPr>
            <p:txBody>
              <a:bodyPr wrap="square">
                <a:spAutoFit/>
              </a:bodyPr>
              <a:lstStyle/>
              <a:p>
                <a:pPr algn="ctr" fontAlgn="base">
                  <a:lnSpc>
                    <a:spcPts val="1600"/>
                  </a:lnSpc>
                  <a:spcBef>
                    <a:spcPct val="0"/>
                  </a:spcBef>
                  <a:spcAft>
                    <a:spcPct val="0"/>
                  </a:spcAft>
                </a:pPr>
                <a:r>
                  <a:rPr lang="en-US" sz="1200" b="1" dirty="0">
                    <a:solidFill>
                      <a:prstClr val="black"/>
                    </a:solidFill>
                  </a:rPr>
                  <a:t>Power &amp; cooling</a:t>
                </a:r>
              </a:p>
            </p:txBody>
          </p:sp>
          <p:pic>
            <p:nvPicPr>
              <p:cNvPr id="30" name="Picture 29" descr="power.png"/>
              <p:cNvPicPr>
                <a:picLocks noChangeAspect="1"/>
              </p:cNvPicPr>
              <p:nvPr/>
            </p:nvPicPr>
            <p:blipFill>
              <a:blip r:embed="rId19" cstate="email"/>
              <a:srcRect/>
              <a:stretch>
                <a:fillRect/>
              </a:stretch>
            </p:blipFill>
            <p:spPr bwMode="auto">
              <a:xfrm>
                <a:off x="1578009" y="3349167"/>
                <a:ext cx="1228930" cy="1332739"/>
              </a:xfrm>
              <a:prstGeom prst="rect">
                <a:avLst/>
              </a:prstGeom>
              <a:noFill/>
              <a:ln w="9525">
                <a:noFill/>
                <a:miter lim="800000"/>
                <a:headEnd/>
                <a:tailEnd/>
              </a:ln>
              <a:effectLst>
                <a:outerShdw blurRad="50800" dist="26940" dir="5400000" algn="tl" rotWithShape="0">
                  <a:srgbClr val="0D0D0D">
                    <a:alpha val="42999"/>
                  </a:srgbClr>
                </a:outerShdw>
              </a:effectLst>
            </p:spPr>
          </p:pic>
        </p:grpSp>
      </p:grpSp>
      <p:grpSp>
        <p:nvGrpSpPr>
          <p:cNvPr id="31" name="Group 145"/>
          <p:cNvGrpSpPr/>
          <p:nvPr/>
        </p:nvGrpSpPr>
        <p:grpSpPr>
          <a:xfrm>
            <a:off x="333344" y="1333823"/>
            <a:ext cx="1898429" cy="980251"/>
            <a:chOff x="1423538" y="1833813"/>
            <a:chExt cx="2471139" cy="1003770"/>
          </a:xfrm>
        </p:grpSpPr>
        <p:sp>
          <p:nvSpPr>
            <p:cNvPr id="32" name="Freeform 2"/>
            <p:cNvSpPr>
              <a:spLocks/>
            </p:cNvSpPr>
            <p:nvPr/>
          </p:nvSpPr>
          <p:spPr bwMode="auto">
            <a:xfrm rot="5400000" flipH="1">
              <a:off x="2692725" y="1635631"/>
              <a:ext cx="572364" cy="1831540"/>
            </a:xfrm>
            <a:custGeom>
              <a:avLst/>
              <a:gdLst/>
              <a:ahLst/>
              <a:cxnLst>
                <a:cxn ang="0">
                  <a:pos x="0" y="0"/>
                </a:cxn>
                <a:cxn ang="0">
                  <a:pos x="19370" y="0"/>
                </a:cxn>
                <a:cxn ang="0">
                  <a:pos x="21600" y="13213"/>
                </a:cxn>
                <a:cxn ang="0">
                  <a:pos x="18043" y="20834"/>
                </a:cxn>
                <a:cxn ang="0">
                  <a:pos x="0" y="0"/>
                </a:cxn>
                <a:cxn ang="0">
                  <a:pos x="0" y="0"/>
                </a:cxn>
              </a:cxnLst>
              <a:rect l="0" t="0" r="r" b="b"/>
              <a:pathLst>
                <a:path w="21600" h="20883">
                  <a:moveTo>
                    <a:pt x="0" y="0"/>
                  </a:moveTo>
                  <a:lnTo>
                    <a:pt x="19370" y="0"/>
                  </a:lnTo>
                  <a:lnTo>
                    <a:pt x="21600" y="13213"/>
                  </a:lnTo>
                  <a:cubicBezTo>
                    <a:pt x="21600" y="13213"/>
                    <a:pt x="19921" y="21600"/>
                    <a:pt x="18043" y="20834"/>
                  </a:cubicBezTo>
                  <a:cubicBezTo>
                    <a:pt x="11866" y="18312"/>
                    <a:pt x="0" y="0"/>
                    <a:pt x="0" y="0"/>
                  </a:cubicBezTo>
                  <a:close/>
                  <a:moveTo>
                    <a:pt x="0" y="0"/>
                  </a:moveTo>
                </a:path>
              </a:pathLst>
            </a:custGeom>
            <a:solidFill>
              <a:schemeClr val="accent6">
                <a:lumMod val="60000"/>
                <a:lumOff val="40000"/>
              </a:schemeClr>
            </a:solidFill>
            <a:ln w="25400" cap="flat">
              <a:noFill/>
              <a:miter lim="800000"/>
              <a:headEnd type="none" w="med" len="med"/>
              <a:tailEnd type="none" w="med" len="med"/>
            </a:ln>
          </p:spPr>
          <p:txBody>
            <a:bodyPr lIns="0" tIns="0" rIns="0" bIns="0" anchor="ctr"/>
            <a:lstStyle/>
            <a:p>
              <a:pPr fontAlgn="base">
                <a:spcBef>
                  <a:spcPct val="0"/>
                </a:spcBef>
                <a:spcAft>
                  <a:spcPct val="0"/>
                </a:spcAft>
              </a:pPr>
              <a:r>
                <a:rPr lang="en-US" sz="5600" dirty="0">
                  <a:solidFill>
                    <a:prstClr val="black"/>
                  </a:solidFill>
                  <a:ea typeface="GillSans" charset="0"/>
                  <a:cs typeface="GillSans" charset="0"/>
                </a:rPr>
                <a:t> </a:t>
              </a:r>
            </a:p>
          </p:txBody>
        </p:sp>
        <p:grpSp>
          <p:nvGrpSpPr>
            <p:cNvPr id="33" name="Group 40"/>
            <p:cNvGrpSpPr>
              <a:grpSpLocks/>
            </p:cNvGrpSpPr>
            <p:nvPr/>
          </p:nvGrpSpPr>
          <p:grpSpPr bwMode="auto">
            <a:xfrm>
              <a:off x="1423538" y="1833813"/>
              <a:ext cx="1286726" cy="891393"/>
              <a:chOff x="1127" y="1009"/>
              <a:chExt cx="1369" cy="945"/>
            </a:xfrm>
          </p:grpSpPr>
          <p:sp>
            <p:nvSpPr>
              <p:cNvPr id="34" name="Oval 33"/>
              <p:cNvSpPr/>
              <p:nvPr/>
            </p:nvSpPr>
            <p:spPr bwMode="auto">
              <a:xfrm>
                <a:off x="1331" y="1265"/>
                <a:ext cx="1040" cy="346"/>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spcBef>
                    <a:spcPct val="0"/>
                  </a:spcBef>
                  <a:spcAft>
                    <a:spcPct val="0"/>
                  </a:spcAft>
                  <a:defRPr/>
                </a:pPr>
                <a:endParaRPr lang="en-US" sz="2000" dirty="0">
                  <a:solidFill>
                    <a:srgbClr val="FFFFFF"/>
                  </a:solidFill>
                  <a:latin typeface="Futura Bk" pitchFamily="-107" charset="0"/>
                  <a:ea typeface="Arial" pitchFamily="-107" charset="0"/>
                </a:endParaRPr>
              </a:p>
            </p:txBody>
          </p:sp>
          <p:sp>
            <p:nvSpPr>
              <p:cNvPr id="35" name="TextBox 23"/>
              <p:cNvSpPr txBox="1">
                <a:spLocks noChangeArrowheads="1"/>
              </p:cNvSpPr>
              <p:nvPr/>
            </p:nvSpPr>
            <p:spPr bwMode="auto">
              <a:xfrm>
                <a:off x="1127" y="1659"/>
                <a:ext cx="1369" cy="295"/>
              </a:xfrm>
              <a:prstGeom prst="rect">
                <a:avLst/>
              </a:prstGeom>
              <a:noFill/>
              <a:ln w="9525">
                <a:noFill/>
                <a:miter lim="800000"/>
                <a:headEnd/>
                <a:tailEnd/>
              </a:ln>
            </p:spPr>
            <p:txBody>
              <a:bodyPr wrap="square">
                <a:spAutoFit/>
              </a:bodyPr>
              <a:lstStyle/>
              <a:p>
                <a:pPr algn="ctr" fontAlgn="base">
                  <a:lnSpc>
                    <a:spcPts val="1400"/>
                  </a:lnSpc>
                  <a:spcBef>
                    <a:spcPct val="0"/>
                  </a:spcBef>
                  <a:spcAft>
                    <a:spcPct val="0"/>
                  </a:spcAft>
                </a:pPr>
                <a:r>
                  <a:rPr lang="en-US" sz="1200" b="1" dirty="0">
                    <a:solidFill>
                      <a:prstClr val="black"/>
                    </a:solidFill>
                  </a:rPr>
                  <a:t>Storage</a:t>
                </a:r>
              </a:p>
            </p:txBody>
          </p:sp>
          <p:pic>
            <p:nvPicPr>
              <p:cNvPr id="36" name="Picture 35" descr="storage.png"/>
              <p:cNvPicPr>
                <a:picLocks noChangeAspect="1"/>
              </p:cNvPicPr>
              <p:nvPr/>
            </p:nvPicPr>
            <p:blipFill>
              <a:blip r:embed="rId20" cstate="email"/>
              <a:srcRect/>
              <a:stretch>
                <a:fillRect/>
              </a:stretch>
            </p:blipFill>
            <p:spPr bwMode="auto">
              <a:xfrm>
                <a:off x="1563" y="1009"/>
                <a:ext cx="548" cy="527"/>
              </a:xfrm>
              <a:prstGeom prst="rect">
                <a:avLst/>
              </a:prstGeom>
              <a:noFill/>
              <a:ln w="9525">
                <a:noFill/>
                <a:miter lim="800000"/>
                <a:headEnd/>
                <a:tailEnd/>
              </a:ln>
              <a:effectLst>
                <a:outerShdw dist="25400" dir="5400000" algn="tl" rotWithShape="0">
                  <a:srgbClr val="0D0D0D">
                    <a:alpha val="42999"/>
                  </a:srgbClr>
                </a:outerShdw>
              </a:effectLst>
            </p:spPr>
          </p:pic>
        </p:grpSp>
      </p:grpSp>
      <p:pic>
        <p:nvPicPr>
          <p:cNvPr id="37" name="Picture 36" descr="HP_CI_globe_type.png"/>
          <p:cNvPicPr>
            <a:picLocks noChangeAspect="1"/>
          </p:cNvPicPr>
          <p:nvPr/>
        </p:nvPicPr>
        <p:blipFill>
          <a:blip r:embed="rId21" cstate="email"/>
          <a:stretch>
            <a:fillRect/>
          </a:stretch>
        </p:blipFill>
        <p:spPr>
          <a:xfrm>
            <a:off x="1754924" y="1537621"/>
            <a:ext cx="1509164" cy="1226197"/>
          </a:xfrm>
          <a:prstGeom prst="rect">
            <a:avLst/>
          </a:prstGeom>
        </p:spPr>
      </p:pic>
      <p:grpSp>
        <p:nvGrpSpPr>
          <p:cNvPr id="38" name="Group 34"/>
          <p:cNvGrpSpPr/>
          <p:nvPr/>
        </p:nvGrpSpPr>
        <p:grpSpPr>
          <a:xfrm>
            <a:off x="4676363" y="1191878"/>
            <a:ext cx="4236720" cy="3596639"/>
            <a:chOff x="2564979" y="1072643"/>
            <a:chExt cx="4470203" cy="3494824"/>
          </a:xfrm>
        </p:grpSpPr>
        <p:grpSp>
          <p:nvGrpSpPr>
            <p:cNvPr id="39" name="Group 19"/>
            <p:cNvGrpSpPr/>
            <p:nvPr/>
          </p:nvGrpSpPr>
          <p:grpSpPr>
            <a:xfrm>
              <a:off x="2564979" y="1887957"/>
              <a:ext cx="4470203" cy="2679510"/>
              <a:chOff x="252901" y="2029976"/>
              <a:chExt cx="5614230" cy="4370330"/>
            </a:xfrm>
          </p:grpSpPr>
          <p:pic>
            <p:nvPicPr>
              <p:cNvPr id="56" name="Picture 111" descr="HP_Cloud_Globe.png"/>
              <p:cNvPicPr>
                <a:picLocks noChangeAspect="1"/>
              </p:cNvPicPr>
              <p:nvPr>
                <p:custDataLst>
                  <p:tags r:id="rId4"/>
                </p:custDataLst>
              </p:nvPr>
            </p:nvPicPr>
            <p:blipFill>
              <a:blip r:embed="rId22" cstate="screen">
                <a:extLst>
                  <a:ext uri="{28A0092B-C50C-407E-A947-70E740481C1C}">
                    <a14:useLocalDpi xmlns:a14="http://schemas.microsoft.com/office/drawing/2010/main"/>
                  </a:ext>
                </a:extLst>
              </a:blip>
              <a:srcRect/>
              <a:stretch>
                <a:fillRect/>
              </a:stretch>
            </p:blipFill>
            <p:spPr bwMode="auto">
              <a:xfrm>
                <a:off x="252901" y="2029976"/>
                <a:ext cx="5614230" cy="4370330"/>
              </a:xfrm>
              <a:prstGeom prst="rect">
                <a:avLst/>
              </a:prstGeom>
              <a:noFill/>
              <a:ln w="9525">
                <a:noFill/>
                <a:miter lim="800000"/>
                <a:headEnd/>
                <a:tailEnd/>
              </a:ln>
            </p:spPr>
          </p:pic>
          <p:grpSp>
            <p:nvGrpSpPr>
              <p:cNvPr id="57" name="Group 37"/>
              <p:cNvGrpSpPr>
                <a:grpSpLocks/>
              </p:cNvGrpSpPr>
              <p:nvPr/>
            </p:nvGrpSpPr>
            <p:grpSpPr bwMode="auto">
              <a:xfrm>
                <a:off x="570622" y="3797301"/>
                <a:ext cx="5009441" cy="1996126"/>
                <a:chOff x="570622" y="3797795"/>
                <a:chExt cx="5009441" cy="1995978"/>
              </a:xfrm>
            </p:grpSpPr>
            <p:cxnSp>
              <p:nvCxnSpPr>
                <p:cNvPr id="58" name="Straight Connector 57"/>
                <p:cNvCxnSpPr/>
                <p:nvPr>
                  <p:custDataLst>
                    <p:tags r:id="rId5"/>
                  </p:custDataLst>
                </p:nvPr>
              </p:nvCxnSpPr>
              <p:spPr>
                <a:xfrm>
                  <a:off x="3467100" y="4083524"/>
                  <a:ext cx="1063625" cy="423832"/>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custDataLst>
                    <p:tags r:id="rId6"/>
                  </p:custDataLst>
                </p:nvPr>
              </p:nvCxnSpPr>
              <p:spPr>
                <a:xfrm flipH="1">
                  <a:off x="1505045" y="3949843"/>
                  <a:ext cx="795853" cy="430281"/>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custDataLst>
                    <p:tags r:id="rId7"/>
                  </p:custDataLst>
                </p:nvPr>
              </p:nvCxnSpPr>
              <p:spPr>
                <a:xfrm rot="5400000">
                  <a:off x="2684478" y="4313695"/>
                  <a:ext cx="423832" cy="1588"/>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1" name="TextBox 23"/>
                <p:cNvSpPr txBox="1">
                  <a:spLocks noChangeArrowheads="1"/>
                </p:cNvSpPr>
                <p:nvPr>
                  <p:custDataLst>
                    <p:tags r:id="rId8"/>
                  </p:custDataLst>
                </p:nvPr>
              </p:nvSpPr>
              <p:spPr bwMode="auto">
                <a:xfrm>
                  <a:off x="570622" y="4943474"/>
                  <a:ext cx="1487657" cy="430839"/>
                </a:xfrm>
                <a:prstGeom prst="rect">
                  <a:avLst/>
                </a:prstGeom>
                <a:noFill/>
                <a:ln w="9525">
                  <a:noFill/>
                  <a:miter lim="800000"/>
                  <a:headEnd/>
                  <a:tailEnd/>
                </a:ln>
              </p:spPr>
              <p:txBody>
                <a:bodyPr wrap="square">
                  <a:spAutoFit/>
                </a:bodyPr>
                <a:lstStyle/>
                <a:p>
                  <a:pPr algn="ctr" fontAlgn="base">
                    <a:lnSpc>
                      <a:spcPts val="1400"/>
                    </a:lnSpc>
                    <a:spcBef>
                      <a:spcPct val="0"/>
                    </a:spcBef>
                    <a:spcAft>
                      <a:spcPct val="0"/>
                    </a:spcAft>
                  </a:pPr>
                  <a:r>
                    <a:rPr lang="en-US" sz="1300" b="1" dirty="0">
                      <a:solidFill>
                        <a:prstClr val="black"/>
                      </a:solidFill>
                      <a:cs typeface="Arial" pitchFamily="34" charset="0"/>
                    </a:rPr>
                    <a:t>Traditional</a:t>
                  </a:r>
                </a:p>
              </p:txBody>
            </p:sp>
            <p:sp>
              <p:nvSpPr>
                <p:cNvPr id="62" name="TextBox 23"/>
                <p:cNvSpPr txBox="1">
                  <a:spLocks noChangeArrowheads="1"/>
                </p:cNvSpPr>
                <p:nvPr>
                  <p:custDataLst>
                    <p:tags r:id="rId9"/>
                  </p:custDataLst>
                </p:nvPr>
              </p:nvSpPr>
              <p:spPr bwMode="auto">
                <a:xfrm>
                  <a:off x="2435770" y="5362934"/>
                  <a:ext cx="1306513" cy="430839"/>
                </a:xfrm>
                <a:prstGeom prst="rect">
                  <a:avLst/>
                </a:prstGeom>
                <a:noFill/>
                <a:ln w="9525">
                  <a:noFill/>
                  <a:miter lim="800000"/>
                  <a:headEnd/>
                  <a:tailEnd/>
                </a:ln>
              </p:spPr>
              <p:txBody>
                <a:bodyPr>
                  <a:spAutoFit/>
                </a:bodyPr>
                <a:lstStyle/>
                <a:p>
                  <a:pPr algn="ctr" fontAlgn="base">
                    <a:lnSpc>
                      <a:spcPts val="1400"/>
                    </a:lnSpc>
                    <a:spcBef>
                      <a:spcPct val="0"/>
                    </a:spcBef>
                    <a:spcAft>
                      <a:spcPct val="0"/>
                    </a:spcAft>
                  </a:pPr>
                  <a:r>
                    <a:rPr lang="en-US" sz="1300" b="1" dirty="0">
                      <a:solidFill>
                        <a:prstClr val="black"/>
                      </a:solidFill>
                      <a:cs typeface="Arial" pitchFamily="34" charset="0"/>
                    </a:rPr>
                    <a:t>Private</a:t>
                  </a:r>
                </a:p>
              </p:txBody>
            </p:sp>
            <p:pic>
              <p:nvPicPr>
                <p:cNvPr id="63" name="Picture 32" descr="cloud-traditional.png"/>
                <p:cNvPicPr>
                  <a:picLocks noChangeAspect="1"/>
                </p:cNvPicPr>
                <p:nvPr>
                  <p:custDataLst>
                    <p:tags r:id="rId10"/>
                  </p:custDataLst>
                </p:nvPr>
              </p:nvPicPr>
              <p:blipFill>
                <a:blip r:embed="rId23" cstate="screen">
                  <a:extLst>
                    <a:ext uri="{28A0092B-C50C-407E-A947-70E740481C1C}">
                      <a14:useLocalDpi xmlns:a14="http://schemas.microsoft.com/office/drawing/2010/main"/>
                    </a:ext>
                  </a:extLst>
                </a:blip>
                <a:srcRect/>
                <a:stretch>
                  <a:fillRect/>
                </a:stretch>
              </p:blipFill>
              <p:spPr bwMode="auto">
                <a:xfrm>
                  <a:off x="750419" y="3797795"/>
                  <a:ext cx="1207061" cy="1179076"/>
                </a:xfrm>
                <a:prstGeom prst="rect">
                  <a:avLst/>
                </a:prstGeom>
                <a:noFill/>
                <a:ln w="9525">
                  <a:noFill/>
                  <a:miter lim="800000"/>
                  <a:headEnd/>
                  <a:tailEnd/>
                </a:ln>
              </p:spPr>
            </p:pic>
            <p:pic>
              <p:nvPicPr>
                <p:cNvPr id="64" name="Picture 33" descr="cloud-private.png"/>
                <p:cNvPicPr>
                  <a:picLocks noChangeAspect="1"/>
                </p:cNvPicPr>
                <p:nvPr>
                  <p:custDataLst>
                    <p:tags r:id="rId11"/>
                  </p:custDataLst>
                </p:nvPr>
              </p:nvPicPr>
              <p:blipFill>
                <a:blip r:embed="rId24" cstate="screen">
                  <a:extLst>
                    <a:ext uri="{28A0092B-C50C-407E-A947-70E740481C1C}">
                      <a14:useLocalDpi xmlns:a14="http://schemas.microsoft.com/office/drawing/2010/main"/>
                    </a:ext>
                  </a:extLst>
                </a:blip>
                <a:srcRect/>
                <a:stretch>
                  <a:fillRect/>
                </a:stretch>
              </p:blipFill>
              <p:spPr bwMode="auto">
                <a:xfrm>
                  <a:off x="2421430" y="4452117"/>
                  <a:ext cx="1183039" cy="915665"/>
                </a:xfrm>
                <a:prstGeom prst="rect">
                  <a:avLst/>
                </a:prstGeom>
                <a:noFill/>
                <a:ln w="9525">
                  <a:noFill/>
                  <a:miter lim="800000"/>
                  <a:headEnd/>
                  <a:tailEnd/>
                </a:ln>
              </p:spPr>
            </p:pic>
            <p:pic>
              <p:nvPicPr>
                <p:cNvPr id="65" name="Picture 50" descr="Cloud_Platters.png"/>
                <p:cNvPicPr>
                  <a:picLocks noChangeAspect="1"/>
                </p:cNvPicPr>
                <p:nvPr>
                  <p:custDataLst>
                    <p:tags r:id="rId12"/>
                  </p:custDataLst>
                </p:nvPr>
              </p:nvPicPr>
              <p:blipFill>
                <a:blip r:embed="rId25" cstate="screen"/>
                <a:srcRect/>
                <a:stretch>
                  <a:fillRect/>
                </a:stretch>
              </p:blipFill>
              <p:spPr bwMode="auto">
                <a:xfrm>
                  <a:off x="4166560" y="3959608"/>
                  <a:ext cx="1249204" cy="1098727"/>
                </a:xfrm>
                <a:prstGeom prst="rect">
                  <a:avLst/>
                </a:prstGeom>
                <a:noFill/>
                <a:ln w="9525">
                  <a:noFill/>
                  <a:miter lim="800000"/>
                  <a:headEnd/>
                  <a:tailEnd/>
                </a:ln>
              </p:spPr>
            </p:pic>
            <p:sp>
              <p:nvSpPr>
                <p:cNvPr id="66" name="TextBox 23"/>
                <p:cNvSpPr txBox="1">
                  <a:spLocks noChangeArrowheads="1"/>
                </p:cNvSpPr>
                <p:nvPr>
                  <p:custDataLst>
                    <p:tags r:id="rId13"/>
                  </p:custDataLst>
                </p:nvPr>
              </p:nvSpPr>
              <p:spPr bwMode="auto">
                <a:xfrm>
                  <a:off x="4270375" y="4997028"/>
                  <a:ext cx="1309688" cy="430839"/>
                </a:xfrm>
                <a:prstGeom prst="rect">
                  <a:avLst/>
                </a:prstGeom>
                <a:noFill/>
                <a:ln w="9525">
                  <a:noFill/>
                  <a:miter lim="800000"/>
                  <a:headEnd/>
                  <a:tailEnd/>
                </a:ln>
              </p:spPr>
              <p:txBody>
                <a:bodyPr>
                  <a:spAutoFit/>
                </a:bodyPr>
                <a:lstStyle/>
                <a:p>
                  <a:pPr algn="ctr" fontAlgn="base">
                    <a:lnSpc>
                      <a:spcPts val="1400"/>
                    </a:lnSpc>
                    <a:spcBef>
                      <a:spcPct val="0"/>
                    </a:spcBef>
                    <a:spcAft>
                      <a:spcPct val="0"/>
                    </a:spcAft>
                  </a:pPr>
                  <a:r>
                    <a:rPr lang="en-US" sz="1300" b="1" dirty="0">
                      <a:solidFill>
                        <a:prstClr val="black"/>
                      </a:solidFill>
                      <a:cs typeface="Arial" pitchFamily="34" charset="0"/>
                    </a:rPr>
                    <a:t>Public</a:t>
                  </a:r>
                </a:p>
              </p:txBody>
            </p:sp>
          </p:grpSp>
        </p:grpSp>
        <p:grpSp>
          <p:nvGrpSpPr>
            <p:cNvPr id="40" name="Group 33"/>
            <p:cNvGrpSpPr/>
            <p:nvPr/>
          </p:nvGrpSpPr>
          <p:grpSpPr>
            <a:xfrm>
              <a:off x="2819029" y="1072643"/>
              <a:ext cx="3985985" cy="1341945"/>
              <a:chOff x="2819029" y="1072643"/>
              <a:chExt cx="3985985" cy="1341945"/>
            </a:xfrm>
          </p:grpSpPr>
          <p:cxnSp>
            <p:nvCxnSpPr>
              <p:cNvPr id="41" name="Straight Connector 40"/>
              <p:cNvCxnSpPr/>
              <p:nvPr/>
            </p:nvCxnSpPr>
            <p:spPr>
              <a:xfrm flipH="1">
                <a:off x="4772025" y="1946786"/>
                <a:ext cx="897467" cy="467802"/>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760458" y="2018881"/>
                <a:ext cx="0" cy="395474"/>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794389" y="1976059"/>
                <a:ext cx="958586" cy="433766"/>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4" name="Picture 7" descr="E:\! Current WORK\! Quardia\! HP\October\icon.png"/>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5380417" y="1407635"/>
                <a:ext cx="783661" cy="5877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5" name="Picture 7" descr="E:\! Current WORK\! Quardia\! HP\October\icon.png"/>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4372305" y="1407635"/>
                <a:ext cx="783661" cy="5877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6" name="Picture 7" descr="E:\! Current WORK\! Quardia\! HP\October\icon.png"/>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3369289" y="1407635"/>
                <a:ext cx="783661" cy="5877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7" name="Picture 5" descr="C:\00\HP\img\icons\icons\mobilephone3.png"/>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3362337" y="1479313"/>
                <a:ext cx="391776" cy="23406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8" name="Picture 3" descr="C:\00\HP\img\icons\icons\stockbroker.png"/>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3633571" y="1485827"/>
                <a:ext cx="595100" cy="43895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9" name="Picture 67" descr="Mobility.png"/>
              <p:cNvPicPr>
                <a:picLocks noChangeAspect="1"/>
              </p:cNvPicPr>
              <p:nvPr/>
            </p:nvPicPr>
            <p:blipFill>
              <a:blip r:embed="rId29" cstate="screen"/>
              <a:srcRect/>
              <a:stretch>
                <a:fillRect/>
              </a:stretch>
            </p:blipFill>
            <p:spPr bwMode="auto">
              <a:xfrm>
                <a:off x="4372307" y="1450684"/>
                <a:ext cx="368890" cy="27210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0" name="Picture 6" descr="C:\00\HP\img\icons\icons\businesswoman2.png"/>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4668836" y="1522588"/>
                <a:ext cx="455057" cy="4071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1" name="Picture 7" descr="C:\00\HP\img\icons\icons\businessman3.png"/>
              <p:cNvPicPr>
                <a:picLocks noChangeAspect="1" noChangeArrowheads="1"/>
              </p:cNvPicPr>
              <p:nvPr/>
            </p:nvPicPr>
            <p:blipFill>
              <a:blip r:embed="rId31" cstate="screen">
                <a:extLst>
                  <a:ext uri="{28A0092B-C50C-407E-A947-70E740481C1C}">
                    <a14:useLocalDpi xmlns:a14="http://schemas.microsoft.com/office/drawing/2010/main"/>
                  </a:ext>
                </a:extLst>
              </a:blip>
              <a:srcRect/>
              <a:stretch>
                <a:fillRect/>
              </a:stretch>
            </p:blipFill>
            <p:spPr bwMode="auto">
              <a:xfrm flipH="1">
                <a:off x="5527910" y="1522588"/>
                <a:ext cx="551922" cy="4071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2" name="Picture 9"/>
              <p:cNvPicPr>
                <a:picLocks noChangeAspect="1" noChangeArrowheads="1"/>
              </p:cNvPicPr>
              <p:nvPr/>
            </p:nvPicPr>
            <p:blipFill>
              <a:blip r:embed="rId32" cstate="screen">
                <a:extLst>
                  <a:ext uri="{28A0092B-C50C-407E-A947-70E740481C1C}">
                    <a14:useLocalDpi xmlns:a14="http://schemas.microsoft.com/office/drawing/2010/main"/>
                  </a:ext>
                </a:extLst>
              </a:blip>
              <a:srcRect/>
              <a:stretch>
                <a:fillRect/>
              </a:stretch>
            </p:blipFill>
            <p:spPr bwMode="auto">
              <a:xfrm>
                <a:off x="5487581" y="1511545"/>
                <a:ext cx="185281" cy="201835"/>
              </a:xfrm>
              <a:prstGeom prst="rect">
                <a:avLst/>
              </a:prstGeom>
              <a:noFill/>
              <a:ln w="9525">
                <a:no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23"/>
              <p:cNvSpPr txBox="1">
                <a:spLocks noChangeArrowheads="1"/>
              </p:cNvSpPr>
              <p:nvPr>
                <p:custDataLst>
                  <p:tags r:id="rId1"/>
                </p:custDataLst>
              </p:nvPr>
            </p:nvSpPr>
            <p:spPr bwMode="auto">
              <a:xfrm>
                <a:off x="2819029" y="1072643"/>
                <a:ext cx="1510018" cy="271853"/>
              </a:xfrm>
              <a:prstGeom prst="rect">
                <a:avLst/>
              </a:prstGeom>
              <a:noFill/>
              <a:ln w="9525">
                <a:noFill/>
                <a:miter lim="800000"/>
                <a:headEnd/>
                <a:tailEnd/>
              </a:ln>
            </p:spPr>
            <p:txBody>
              <a:bodyPr wrap="square" lIns="91424" tIns="45712" rIns="91424" bIns="45712">
                <a:spAutoFit/>
              </a:bodyPr>
              <a:lstStyle/>
              <a:p>
                <a:pPr algn="ctr">
                  <a:lnSpc>
                    <a:spcPts val="1400"/>
                  </a:lnSpc>
                </a:pPr>
                <a:r>
                  <a:rPr lang="en-US" sz="1200" b="1" dirty="0" smtClean="0">
                    <a:solidFill>
                      <a:prstClr val="black"/>
                    </a:solidFill>
                  </a:rPr>
                  <a:t>Business Users</a:t>
                </a:r>
                <a:endParaRPr lang="en-US" sz="1200" b="1" dirty="0">
                  <a:solidFill>
                    <a:prstClr val="black"/>
                  </a:solidFill>
                </a:endParaRPr>
              </a:p>
            </p:txBody>
          </p:sp>
          <p:sp>
            <p:nvSpPr>
              <p:cNvPr id="54" name="TextBox 23"/>
              <p:cNvSpPr txBox="1">
                <a:spLocks noChangeArrowheads="1"/>
              </p:cNvSpPr>
              <p:nvPr>
                <p:custDataLst>
                  <p:tags r:id="rId2"/>
                </p:custDataLst>
              </p:nvPr>
            </p:nvSpPr>
            <p:spPr bwMode="auto">
              <a:xfrm>
                <a:off x="4405177" y="1072643"/>
                <a:ext cx="1120927" cy="264157"/>
              </a:xfrm>
              <a:prstGeom prst="rect">
                <a:avLst/>
              </a:prstGeom>
              <a:noFill/>
              <a:ln w="9525">
                <a:noFill/>
                <a:miter lim="800000"/>
                <a:headEnd/>
                <a:tailEnd/>
              </a:ln>
            </p:spPr>
            <p:txBody>
              <a:bodyPr wrap="square" lIns="91424" tIns="45712" rIns="91424" bIns="45712">
                <a:spAutoFit/>
              </a:bodyPr>
              <a:lstStyle/>
              <a:p>
                <a:pPr algn="ctr">
                  <a:lnSpc>
                    <a:spcPts val="1400"/>
                  </a:lnSpc>
                </a:pPr>
                <a:r>
                  <a:rPr lang="en-US" sz="1200" b="1" dirty="0" smtClean="0">
                    <a:solidFill>
                      <a:prstClr val="black"/>
                    </a:solidFill>
                  </a:rPr>
                  <a:t>Developers</a:t>
                </a:r>
                <a:endParaRPr lang="en-US" sz="1200" b="1" dirty="0">
                  <a:solidFill>
                    <a:prstClr val="black"/>
                  </a:solidFill>
                </a:endParaRPr>
              </a:p>
            </p:txBody>
          </p:sp>
          <p:sp>
            <p:nvSpPr>
              <p:cNvPr id="55" name="TextBox 23"/>
              <p:cNvSpPr txBox="1">
                <a:spLocks noChangeArrowheads="1"/>
              </p:cNvSpPr>
              <p:nvPr>
                <p:custDataLst>
                  <p:tags r:id="rId3"/>
                </p:custDataLst>
              </p:nvPr>
            </p:nvSpPr>
            <p:spPr bwMode="auto">
              <a:xfrm>
                <a:off x="5679019" y="1103637"/>
                <a:ext cx="1125995" cy="264157"/>
              </a:xfrm>
              <a:prstGeom prst="rect">
                <a:avLst/>
              </a:prstGeom>
              <a:noFill/>
              <a:ln w="9525">
                <a:noFill/>
                <a:miter lim="800000"/>
                <a:headEnd/>
                <a:tailEnd/>
              </a:ln>
            </p:spPr>
            <p:txBody>
              <a:bodyPr wrap="square" lIns="91424" tIns="45712" rIns="91424" bIns="45712">
                <a:spAutoFit/>
              </a:bodyPr>
              <a:lstStyle/>
              <a:p>
                <a:pPr algn="ctr">
                  <a:lnSpc>
                    <a:spcPts val="1400"/>
                  </a:lnSpc>
                </a:pPr>
                <a:r>
                  <a:rPr lang="en-US" sz="1200" b="1" dirty="0" smtClean="0">
                    <a:solidFill>
                      <a:prstClr val="black"/>
                    </a:solidFill>
                  </a:rPr>
                  <a:t>Individuals</a:t>
                </a:r>
                <a:endParaRPr lang="en-US" sz="1200" b="1" dirty="0">
                  <a:solidFill>
                    <a:prstClr val="black"/>
                  </a:solidFill>
                </a:endParaRPr>
              </a:p>
            </p:txBody>
          </p:sp>
        </p:grpSp>
      </p:grpSp>
    </p:spTree>
    <p:extLst>
      <p:ext uri="{BB962C8B-B14F-4D97-AF65-F5344CB8AC3E}">
        <p14:creationId xmlns:p14="http://schemas.microsoft.com/office/powerpoint/2010/main" val="1804094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31469" y="235063"/>
            <a:ext cx="8460105" cy="430887"/>
          </a:xfrm>
        </p:spPr>
        <p:txBody>
          <a:bodyPr/>
          <a:lstStyle/>
          <a:p>
            <a:r>
              <a:rPr lang="en-US" dirty="0"/>
              <a:t>Old world support vs. new world support</a:t>
            </a:r>
          </a:p>
        </p:txBody>
      </p:sp>
      <p:sp>
        <p:nvSpPr>
          <p:cNvPr id="12" name="Rectangle 11"/>
          <p:cNvSpPr/>
          <p:nvPr/>
        </p:nvSpPr>
        <p:spPr>
          <a:xfrm>
            <a:off x="245476" y="1398913"/>
            <a:ext cx="4315413" cy="2037481"/>
          </a:xfrm>
          <a:prstGeom prst="rect">
            <a:avLst/>
          </a:prstGeom>
        </p:spPr>
        <p:txBody>
          <a:bodyPr wrap="square">
            <a:spAutoFit/>
          </a:bodyPr>
          <a:lstStyle>
            <a:defPPr>
              <a:defRPr lang="en-US"/>
            </a:defPPr>
            <a:lvl1pPr marL="0" algn="l" defTabSz="313922" rtl="0" eaLnBrk="1" latinLnBrk="0" hangingPunct="1">
              <a:defRPr sz="1300" kern="1200">
                <a:solidFill>
                  <a:schemeClr val="tx1"/>
                </a:solidFill>
                <a:latin typeface="+mn-lt"/>
                <a:ea typeface="+mn-ea"/>
                <a:cs typeface="+mn-cs"/>
              </a:defRPr>
            </a:lvl1pPr>
            <a:lvl2pPr marL="313922" algn="l" defTabSz="313922" rtl="0" eaLnBrk="1" latinLnBrk="0" hangingPunct="1">
              <a:defRPr sz="1300" kern="1200">
                <a:solidFill>
                  <a:schemeClr val="tx1"/>
                </a:solidFill>
                <a:latin typeface="+mn-lt"/>
                <a:ea typeface="+mn-ea"/>
                <a:cs typeface="+mn-cs"/>
              </a:defRPr>
            </a:lvl2pPr>
            <a:lvl3pPr marL="627845" algn="l" defTabSz="313922" rtl="0" eaLnBrk="1" latinLnBrk="0" hangingPunct="1">
              <a:defRPr sz="1300" kern="1200">
                <a:solidFill>
                  <a:schemeClr val="tx1"/>
                </a:solidFill>
                <a:latin typeface="+mn-lt"/>
                <a:ea typeface="+mn-ea"/>
                <a:cs typeface="+mn-cs"/>
              </a:defRPr>
            </a:lvl3pPr>
            <a:lvl4pPr marL="941770" algn="l" defTabSz="313922" rtl="0" eaLnBrk="1" latinLnBrk="0" hangingPunct="1">
              <a:defRPr sz="1300" kern="1200">
                <a:solidFill>
                  <a:schemeClr val="tx1"/>
                </a:solidFill>
                <a:latin typeface="+mn-lt"/>
                <a:ea typeface="+mn-ea"/>
                <a:cs typeface="+mn-cs"/>
              </a:defRPr>
            </a:lvl4pPr>
            <a:lvl5pPr marL="1255692" algn="l" defTabSz="313922" rtl="0" eaLnBrk="1" latinLnBrk="0" hangingPunct="1">
              <a:defRPr sz="1300" kern="1200">
                <a:solidFill>
                  <a:schemeClr val="tx1"/>
                </a:solidFill>
                <a:latin typeface="+mn-lt"/>
                <a:ea typeface="+mn-ea"/>
                <a:cs typeface="+mn-cs"/>
              </a:defRPr>
            </a:lvl5pPr>
            <a:lvl6pPr marL="1569618" algn="l" defTabSz="313922" rtl="0" eaLnBrk="1" latinLnBrk="0" hangingPunct="1">
              <a:defRPr sz="1300" kern="1200">
                <a:solidFill>
                  <a:schemeClr val="tx1"/>
                </a:solidFill>
                <a:latin typeface="+mn-lt"/>
                <a:ea typeface="+mn-ea"/>
                <a:cs typeface="+mn-cs"/>
              </a:defRPr>
            </a:lvl6pPr>
            <a:lvl7pPr marL="1883542" algn="l" defTabSz="313922" rtl="0" eaLnBrk="1" latinLnBrk="0" hangingPunct="1">
              <a:defRPr sz="1300" kern="1200">
                <a:solidFill>
                  <a:schemeClr val="tx1"/>
                </a:solidFill>
                <a:latin typeface="+mn-lt"/>
                <a:ea typeface="+mn-ea"/>
                <a:cs typeface="+mn-cs"/>
              </a:defRPr>
            </a:lvl7pPr>
            <a:lvl8pPr marL="2197467" algn="l" defTabSz="313922" rtl="0" eaLnBrk="1" latinLnBrk="0" hangingPunct="1">
              <a:defRPr sz="1300" kern="1200">
                <a:solidFill>
                  <a:schemeClr val="tx1"/>
                </a:solidFill>
                <a:latin typeface="+mn-lt"/>
                <a:ea typeface="+mn-ea"/>
                <a:cs typeface="+mn-cs"/>
              </a:defRPr>
            </a:lvl8pPr>
            <a:lvl9pPr marL="2511386" algn="l" defTabSz="313922" rtl="0" eaLnBrk="1" latinLnBrk="0" hangingPunct="1">
              <a:defRPr sz="1300" kern="1200">
                <a:solidFill>
                  <a:schemeClr val="tx1"/>
                </a:solidFill>
                <a:latin typeface="+mn-lt"/>
                <a:ea typeface="+mn-ea"/>
                <a:cs typeface="+mn-cs"/>
              </a:defRPr>
            </a:lvl9pPr>
          </a:lstStyle>
          <a:p>
            <a:pPr marL="171450" indent="-171450">
              <a:lnSpc>
                <a:spcPct val="90000"/>
              </a:lnSpc>
              <a:spcBef>
                <a:spcPts val="500"/>
              </a:spcBef>
              <a:spcAft>
                <a:spcPts val="700"/>
              </a:spcAft>
              <a:buFont typeface="Arial" pitchFamily="34" charset="0"/>
              <a:buChar char="•"/>
            </a:pPr>
            <a:r>
              <a:rPr lang="en-US" sz="1600" dirty="0"/>
              <a:t>Who are You</a:t>
            </a:r>
            <a:r>
              <a:rPr lang="en-US" sz="1600" dirty="0" smtClean="0"/>
              <a:t>?</a:t>
            </a:r>
            <a:endParaRPr lang="en-US" sz="1600" dirty="0"/>
          </a:p>
          <a:p>
            <a:pPr marL="171450" indent="-171450">
              <a:lnSpc>
                <a:spcPct val="90000"/>
              </a:lnSpc>
              <a:spcBef>
                <a:spcPts val="500"/>
              </a:spcBef>
              <a:spcAft>
                <a:spcPts val="700"/>
              </a:spcAft>
              <a:buFont typeface="Arial" pitchFamily="34" charset="0"/>
              <a:buChar char="•"/>
            </a:pPr>
            <a:r>
              <a:rPr lang="en-US" sz="1600" dirty="0"/>
              <a:t>IT Sprawl and </a:t>
            </a:r>
            <a:r>
              <a:rPr lang="en-US" sz="1600" dirty="0" smtClean="0"/>
              <a:t>Finger-Pointing</a:t>
            </a:r>
          </a:p>
          <a:p>
            <a:pPr marL="171450" indent="-171450">
              <a:lnSpc>
                <a:spcPct val="90000"/>
              </a:lnSpc>
              <a:spcBef>
                <a:spcPts val="500"/>
              </a:spcBef>
              <a:spcAft>
                <a:spcPts val="700"/>
              </a:spcAft>
              <a:buFont typeface="Arial" pitchFamily="34" charset="0"/>
              <a:buChar char="•"/>
            </a:pPr>
            <a:r>
              <a:rPr lang="en-US" sz="1600" dirty="0" smtClean="0"/>
              <a:t>Forced </a:t>
            </a:r>
            <a:r>
              <a:rPr lang="en-US" sz="1600" dirty="0"/>
              <a:t>Trade-off between high-touch </a:t>
            </a:r>
            <a:r>
              <a:rPr lang="en-US" sz="1600" dirty="0" smtClean="0"/>
              <a:t/>
            </a:r>
            <a:br>
              <a:rPr lang="en-US" sz="1600" dirty="0" smtClean="0"/>
            </a:br>
            <a:r>
              <a:rPr lang="en-US" sz="1600" dirty="0" smtClean="0"/>
              <a:t>(</a:t>
            </a:r>
            <a:r>
              <a:rPr lang="en-US" sz="1600" dirty="0"/>
              <a:t>at high-cost) &amp; low-touch (at low cost</a:t>
            </a:r>
            <a:r>
              <a:rPr lang="en-US" sz="1600" dirty="0" smtClean="0"/>
              <a:t>)</a:t>
            </a:r>
            <a:endParaRPr lang="en-US" sz="1600" dirty="0"/>
          </a:p>
          <a:p>
            <a:pPr marL="171450" indent="-171450">
              <a:lnSpc>
                <a:spcPct val="90000"/>
              </a:lnSpc>
              <a:spcBef>
                <a:spcPts val="500"/>
              </a:spcBef>
              <a:spcAft>
                <a:spcPts val="700"/>
              </a:spcAft>
              <a:buFont typeface="Arial" pitchFamily="34" charset="0"/>
              <a:buChar char="•"/>
            </a:pPr>
            <a:r>
              <a:rPr lang="en-US" sz="1600" dirty="0" smtClean="0"/>
              <a:t>Reactive</a:t>
            </a:r>
            <a:endParaRPr lang="en-US" sz="1600" dirty="0"/>
          </a:p>
          <a:p>
            <a:pPr marL="171450" indent="-171450">
              <a:lnSpc>
                <a:spcPct val="90000"/>
              </a:lnSpc>
              <a:spcBef>
                <a:spcPts val="500"/>
              </a:spcBef>
              <a:spcAft>
                <a:spcPts val="700"/>
              </a:spcAft>
              <a:buFont typeface="Arial" pitchFamily="34" charset="0"/>
              <a:buChar char="•"/>
            </a:pPr>
            <a:r>
              <a:rPr lang="en-US" sz="1600" dirty="0"/>
              <a:t>Lock-In/Limited Choice</a:t>
            </a:r>
          </a:p>
        </p:txBody>
      </p:sp>
      <p:sp>
        <p:nvSpPr>
          <p:cNvPr id="14" name="Down Arrow Callout 15"/>
          <p:cNvSpPr/>
          <p:nvPr/>
        </p:nvSpPr>
        <p:spPr>
          <a:xfrm rot="5400000">
            <a:off x="2251940" y="-928555"/>
            <a:ext cx="410489" cy="4244446"/>
          </a:xfrm>
          <a:prstGeom prst="homePlate">
            <a:avLst>
              <a:gd name="adj" fmla="val 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27432" tIns="27432" rIns="27432" bIns="36576" rtlCol="0" anchor="ctr" anchorCtr="0"/>
          <a:lstStyle/>
          <a:p>
            <a:pPr algn="ctr" defTabSz="913927" fontAlgn="auto">
              <a:spcBef>
                <a:spcPts val="0"/>
              </a:spcBef>
              <a:spcAft>
                <a:spcPts val="0"/>
              </a:spcAft>
              <a:buSzPct val="80000"/>
              <a:defRPr/>
            </a:pPr>
            <a:r>
              <a:rPr lang="en-US" dirty="0">
                <a:solidFill>
                  <a:schemeClr val="bg1"/>
                </a:solidFill>
                <a:latin typeface="Futura Hv" pitchFamily="34" charset="0"/>
              </a:rPr>
              <a:t>Old World</a:t>
            </a:r>
          </a:p>
        </p:txBody>
      </p:sp>
      <p:sp>
        <p:nvSpPr>
          <p:cNvPr id="15" name="Down Arrow Callout 21"/>
          <p:cNvSpPr/>
          <p:nvPr/>
        </p:nvSpPr>
        <p:spPr>
          <a:xfrm rot="5400000">
            <a:off x="6562533" y="-907916"/>
            <a:ext cx="410489" cy="4203170"/>
          </a:xfrm>
          <a:prstGeom prst="homePlate">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lIns="27432" tIns="27432" rIns="27432" bIns="36576" rtlCol="0" anchor="ctr" anchorCtr="0"/>
          <a:lstStyle/>
          <a:p>
            <a:pPr algn="ctr" defTabSz="913927" fontAlgn="auto">
              <a:spcBef>
                <a:spcPts val="0"/>
              </a:spcBef>
              <a:spcAft>
                <a:spcPts val="0"/>
              </a:spcAft>
              <a:buSzPct val="80000"/>
              <a:defRPr/>
            </a:pPr>
            <a:r>
              <a:rPr lang="en-US" dirty="0">
                <a:solidFill>
                  <a:schemeClr val="bg1"/>
                </a:solidFill>
                <a:latin typeface="Futura Hv" pitchFamily="34" charset="0"/>
              </a:rPr>
              <a:t>New World</a:t>
            </a:r>
          </a:p>
        </p:txBody>
      </p:sp>
      <p:sp>
        <p:nvSpPr>
          <p:cNvPr id="16" name="Rectangle 15"/>
          <p:cNvSpPr/>
          <p:nvPr/>
        </p:nvSpPr>
        <p:spPr>
          <a:xfrm>
            <a:off x="4609043" y="1398913"/>
            <a:ext cx="4315413" cy="2923877"/>
          </a:xfrm>
          <a:prstGeom prst="rect">
            <a:avLst/>
          </a:prstGeom>
        </p:spPr>
        <p:txBody>
          <a:bodyPr wrap="square">
            <a:spAutoFit/>
          </a:bodyPr>
          <a:lstStyle>
            <a:defPPr>
              <a:defRPr lang="en-US"/>
            </a:defPPr>
            <a:lvl1pPr marL="0" algn="l" defTabSz="313922" rtl="0" eaLnBrk="1" latinLnBrk="0" hangingPunct="1">
              <a:defRPr sz="1300" kern="1200">
                <a:solidFill>
                  <a:schemeClr val="tx1"/>
                </a:solidFill>
                <a:latin typeface="+mn-lt"/>
                <a:ea typeface="+mn-ea"/>
                <a:cs typeface="+mn-cs"/>
              </a:defRPr>
            </a:lvl1pPr>
            <a:lvl2pPr marL="313922" algn="l" defTabSz="313922" rtl="0" eaLnBrk="1" latinLnBrk="0" hangingPunct="1">
              <a:defRPr sz="1300" kern="1200">
                <a:solidFill>
                  <a:schemeClr val="tx1"/>
                </a:solidFill>
                <a:latin typeface="+mn-lt"/>
                <a:ea typeface="+mn-ea"/>
                <a:cs typeface="+mn-cs"/>
              </a:defRPr>
            </a:lvl2pPr>
            <a:lvl3pPr marL="627845" algn="l" defTabSz="313922" rtl="0" eaLnBrk="1" latinLnBrk="0" hangingPunct="1">
              <a:defRPr sz="1300" kern="1200">
                <a:solidFill>
                  <a:schemeClr val="tx1"/>
                </a:solidFill>
                <a:latin typeface="+mn-lt"/>
                <a:ea typeface="+mn-ea"/>
                <a:cs typeface="+mn-cs"/>
              </a:defRPr>
            </a:lvl3pPr>
            <a:lvl4pPr marL="941770" algn="l" defTabSz="313922" rtl="0" eaLnBrk="1" latinLnBrk="0" hangingPunct="1">
              <a:defRPr sz="1300" kern="1200">
                <a:solidFill>
                  <a:schemeClr val="tx1"/>
                </a:solidFill>
                <a:latin typeface="+mn-lt"/>
                <a:ea typeface="+mn-ea"/>
                <a:cs typeface="+mn-cs"/>
              </a:defRPr>
            </a:lvl4pPr>
            <a:lvl5pPr marL="1255692" algn="l" defTabSz="313922" rtl="0" eaLnBrk="1" latinLnBrk="0" hangingPunct="1">
              <a:defRPr sz="1300" kern="1200">
                <a:solidFill>
                  <a:schemeClr val="tx1"/>
                </a:solidFill>
                <a:latin typeface="+mn-lt"/>
                <a:ea typeface="+mn-ea"/>
                <a:cs typeface="+mn-cs"/>
              </a:defRPr>
            </a:lvl5pPr>
            <a:lvl6pPr marL="1569618" algn="l" defTabSz="313922" rtl="0" eaLnBrk="1" latinLnBrk="0" hangingPunct="1">
              <a:defRPr sz="1300" kern="1200">
                <a:solidFill>
                  <a:schemeClr val="tx1"/>
                </a:solidFill>
                <a:latin typeface="+mn-lt"/>
                <a:ea typeface="+mn-ea"/>
                <a:cs typeface="+mn-cs"/>
              </a:defRPr>
            </a:lvl6pPr>
            <a:lvl7pPr marL="1883542" algn="l" defTabSz="313922" rtl="0" eaLnBrk="1" latinLnBrk="0" hangingPunct="1">
              <a:defRPr sz="1300" kern="1200">
                <a:solidFill>
                  <a:schemeClr val="tx1"/>
                </a:solidFill>
                <a:latin typeface="+mn-lt"/>
                <a:ea typeface="+mn-ea"/>
                <a:cs typeface="+mn-cs"/>
              </a:defRPr>
            </a:lvl7pPr>
            <a:lvl8pPr marL="2197467" algn="l" defTabSz="313922" rtl="0" eaLnBrk="1" latinLnBrk="0" hangingPunct="1">
              <a:defRPr sz="1300" kern="1200">
                <a:solidFill>
                  <a:schemeClr val="tx1"/>
                </a:solidFill>
                <a:latin typeface="+mn-lt"/>
                <a:ea typeface="+mn-ea"/>
                <a:cs typeface="+mn-cs"/>
              </a:defRPr>
            </a:lvl8pPr>
            <a:lvl9pPr marL="2511386" algn="l" defTabSz="313922" rtl="0" eaLnBrk="1" latinLnBrk="0" hangingPunct="1">
              <a:defRPr sz="1300" kern="1200">
                <a:solidFill>
                  <a:schemeClr val="tx1"/>
                </a:solidFill>
                <a:latin typeface="+mn-lt"/>
                <a:ea typeface="+mn-ea"/>
                <a:cs typeface="+mn-cs"/>
              </a:defRPr>
            </a:lvl9pPr>
          </a:lstStyle>
          <a:p>
            <a:pPr marL="171450" indent="-171450">
              <a:lnSpc>
                <a:spcPct val="90000"/>
              </a:lnSpc>
              <a:spcBef>
                <a:spcPts val="500"/>
              </a:spcBef>
              <a:spcAft>
                <a:spcPts val="700"/>
              </a:spcAft>
              <a:buFont typeface="Arial" pitchFamily="34" charset="0"/>
              <a:buChar char="•"/>
            </a:pPr>
            <a:r>
              <a:rPr lang="en-US" sz="1600" dirty="0"/>
              <a:t>Know ME and let me get my support when, where and how I want </a:t>
            </a:r>
            <a:r>
              <a:rPr lang="en-US" sz="1600" dirty="0" smtClean="0"/>
              <a:t>it</a:t>
            </a:r>
            <a:endParaRPr lang="en-US" sz="1600" dirty="0"/>
          </a:p>
          <a:p>
            <a:pPr marL="171450" indent="-171450">
              <a:lnSpc>
                <a:spcPct val="90000"/>
              </a:lnSpc>
              <a:spcBef>
                <a:spcPts val="500"/>
              </a:spcBef>
              <a:spcAft>
                <a:spcPts val="700"/>
              </a:spcAft>
              <a:buFont typeface="Arial" pitchFamily="34" charset="0"/>
              <a:buChar char="•"/>
            </a:pPr>
            <a:r>
              <a:rPr lang="en-US" sz="1600" dirty="0"/>
              <a:t>Make your support offering straightforward and provide a single point of </a:t>
            </a:r>
            <a:r>
              <a:rPr lang="en-US" sz="1600" dirty="0" smtClean="0"/>
              <a:t>contact</a:t>
            </a:r>
            <a:endParaRPr lang="en-US" sz="1600" dirty="0"/>
          </a:p>
          <a:p>
            <a:pPr marL="171450" indent="-171450">
              <a:lnSpc>
                <a:spcPct val="90000"/>
              </a:lnSpc>
              <a:spcBef>
                <a:spcPts val="500"/>
              </a:spcBef>
              <a:spcAft>
                <a:spcPts val="700"/>
              </a:spcAft>
              <a:buFont typeface="Arial" pitchFamily="34" charset="0"/>
              <a:buChar char="•"/>
            </a:pPr>
            <a:r>
              <a:rPr lang="en-US" sz="1600" dirty="0"/>
              <a:t>Get me to your best people </a:t>
            </a:r>
            <a:r>
              <a:rPr lang="en-US" sz="1600" dirty="0" smtClean="0"/>
              <a:t>fast</a:t>
            </a:r>
            <a:endParaRPr lang="en-US" sz="1600" dirty="0"/>
          </a:p>
          <a:p>
            <a:pPr marL="171450" indent="-171450">
              <a:lnSpc>
                <a:spcPct val="90000"/>
              </a:lnSpc>
              <a:spcBef>
                <a:spcPts val="500"/>
              </a:spcBef>
              <a:spcAft>
                <a:spcPts val="700"/>
              </a:spcAft>
              <a:buFont typeface="Arial" pitchFamily="34" charset="0"/>
              <a:buChar char="•"/>
            </a:pPr>
            <a:r>
              <a:rPr lang="en-US" sz="1600" dirty="0"/>
              <a:t>Anticipate problems and resolve them </a:t>
            </a:r>
            <a:r>
              <a:rPr lang="en-US" sz="1600" dirty="0" smtClean="0"/>
              <a:t>proactively</a:t>
            </a:r>
            <a:endParaRPr lang="en-US" sz="1600" dirty="0"/>
          </a:p>
          <a:p>
            <a:pPr marL="171450" indent="-171450">
              <a:lnSpc>
                <a:spcPct val="90000"/>
              </a:lnSpc>
              <a:spcBef>
                <a:spcPts val="500"/>
              </a:spcBef>
              <a:spcAft>
                <a:spcPts val="700"/>
              </a:spcAft>
              <a:buFont typeface="Arial" pitchFamily="34" charset="0"/>
              <a:buChar char="•"/>
            </a:pPr>
            <a:r>
              <a:rPr lang="en-US" sz="1600" dirty="0"/>
              <a:t>Support more than just hardware, support integrated platforms or better yet, my complete environment</a:t>
            </a:r>
          </a:p>
        </p:txBody>
      </p:sp>
    </p:spTree>
    <p:extLst>
      <p:ext uri="{BB962C8B-B14F-4D97-AF65-F5344CB8AC3E}">
        <p14:creationId xmlns:p14="http://schemas.microsoft.com/office/powerpoint/2010/main" val="173731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660169"/>
            <a:ext cx="8460105" cy="276999"/>
          </a:xfrm>
        </p:spPr>
        <p:txBody>
          <a:bodyPr/>
          <a:lstStyle/>
          <a:p>
            <a:r>
              <a:rPr lang="en-US" dirty="0"/>
              <a:t>Revolutionary Support in a Changing IT World</a:t>
            </a:r>
          </a:p>
        </p:txBody>
      </p:sp>
      <p:sp>
        <p:nvSpPr>
          <p:cNvPr id="3" name="Title 2"/>
          <p:cNvSpPr>
            <a:spLocks noGrp="1"/>
          </p:cNvSpPr>
          <p:nvPr>
            <p:ph type="title"/>
          </p:nvPr>
        </p:nvSpPr>
        <p:spPr>
          <a:xfrm>
            <a:off x="331469" y="235063"/>
            <a:ext cx="8460105" cy="430887"/>
          </a:xfrm>
        </p:spPr>
        <p:txBody>
          <a:bodyPr/>
          <a:lstStyle/>
          <a:p>
            <a:r>
              <a:rPr lang="en-US" dirty="0"/>
              <a:t>Our Point of </a:t>
            </a:r>
            <a:r>
              <a:rPr lang="en-US" dirty="0" smtClean="0"/>
              <a:t>View</a:t>
            </a:r>
            <a:endParaRPr lang="en-US" dirty="0"/>
          </a:p>
        </p:txBody>
      </p:sp>
      <p:sp>
        <p:nvSpPr>
          <p:cNvPr id="7" name="Text Placeholder 6"/>
          <p:cNvSpPr>
            <a:spLocks noGrp="1"/>
          </p:cNvSpPr>
          <p:nvPr>
            <p:ph type="body" sz="quarter" idx="14"/>
          </p:nvPr>
        </p:nvSpPr>
        <p:spPr>
          <a:xfrm>
            <a:off x="331200" y="1133475"/>
            <a:ext cx="6145800" cy="3333750"/>
          </a:xfrm>
        </p:spPr>
        <p:txBody>
          <a:bodyPr>
            <a:noAutofit/>
          </a:bodyPr>
          <a:lstStyle/>
          <a:p>
            <a:pPr marL="0" lvl="2" indent="0">
              <a:lnSpc>
                <a:spcPct val="90000"/>
              </a:lnSpc>
              <a:spcBef>
                <a:spcPts val="500"/>
              </a:spcBef>
              <a:spcAft>
                <a:spcPts val="700"/>
              </a:spcAft>
              <a:buNone/>
            </a:pPr>
            <a:r>
              <a:rPr lang="en-US" sz="1600" b="1" dirty="0">
                <a:solidFill>
                  <a:schemeClr val="tx2"/>
                </a:solidFill>
              </a:rPr>
              <a:t>In today’s ever changing world of IT, your support should be:</a:t>
            </a:r>
          </a:p>
          <a:p>
            <a:pPr lvl="2">
              <a:lnSpc>
                <a:spcPct val="90000"/>
              </a:lnSpc>
              <a:spcBef>
                <a:spcPts val="500"/>
              </a:spcBef>
              <a:spcAft>
                <a:spcPts val="700"/>
              </a:spcAft>
            </a:pPr>
            <a:r>
              <a:rPr lang="en-US" sz="1500" b="1" dirty="0">
                <a:solidFill>
                  <a:schemeClr val="tx2"/>
                </a:solidFill>
              </a:rPr>
              <a:t>Personalized</a:t>
            </a:r>
            <a:r>
              <a:rPr lang="en-US" sz="1500" dirty="0">
                <a:solidFill>
                  <a:schemeClr val="tx2"/>
                </a:solidFill>
              </a:rPr>
              <a:t>: Your vendor knows you and offers support when, where and how you need it.</a:t>
            </a:r>
          </a:p>
          <a:p>
            <a:pPr lvl="2">
              <a:lnSpc>
                <a:spcPct val="90000"/>
              </a:lnSpc>
              <a:spcBef>
                <a:spcPts val="500"/>
              </a:spcBef>
              <a:spcAft>
                <a:spcPts val="700"/>
              </a:spcAft>
            </a:pPr>
            <a:r>
              <a:rPr lang="en-US" sz="1500" b="1" dirty="0">
                <a:solidFill>
                  <a:schemeClr val="tx2"/>
                </a:solidFill>
              </a:rPr>
              <a:t>Proactive</a:t>
            </a:r>
            <a:r>
              <a:rPr lang="en-US" sz="1500" dirty="0">
                <a:solidFill>
                  <a:schemeClr val="tx2"/>
                </a:solidFill>
              </a:rPr>
              <a:t>: Leveraging products, tools and technology to avoid problems and optimize performance.</a:t>
            </a:r>
          </a:p>
          <a:p>
            <a:pPr lvl="2">
              <a:lnSpc>
                <a:spcPct val="90000"/>
              </a:lnSpc>
              <a:spcBef>
                <a:spcPts val="500"/>
              </a:spcBef>
              <a:spcAft>
                <a:spcPts val="700"/>
              </a:spcAft>
            </a:pPr>
            <a:r>
              <a:rPr lang="en-US" sz="1500" b="1" dirty="0">
                <a:solidFill>
                  <a:schemeClr val="tx2"/>
                </a:solidFill>
              </a:rPr>
              <a:t>Simplified</a:t>
            </a:r>
            <a:r>
              <a:rPr lang="en-US" sz="1500" dirty="0">
                <a:solidFill>
                  <a:schemeClr val="tx2"/>
                </a:solidFill>
              </a:rPr>
              <a:t>: Straightforward support choices and a single point of contact throughout the support experience</a:t>
            </a:r>
            <a:r>
              <a:rPr lang="en-US" sz="1500" dirty="0" smtClean="0">
                <a:solidFill>
                  <a:schemeClr val="tx2"/>
                </a:solidFill>
              </a:rPr>
              <a:t>.</a:t>
            </a:r>
          </a:p>
          <a:p>
            <a:pPr lvl="2">
              <a:lnSpc>
                <a:spcPct val="90000"/>
              </a:lnSpc>
              <a:spcBef>
                <a:spcPts val="500"/>
              </a:spcBef>
              <a:spcAft>
                <a:spcPts val="700"/>
              </a:spcAft>
            </a:pPr>
            <a:endParaRPr lang="en-US" sz="400" dirty="0">
              <a:solidFill>
                <a:schemeClr val="tx2"/>
              </a:solidFill>
            </a:endParaRPr>
          </a:p>
          <a:p>
            <a:pPr marL="0" lvl="2" indent="0" algn="ctr">
              <a:lnSpc>
                <a:spcPct val="90000"/>
              </a:lnSpc>
              <a:spcBef>
                <a:spcPts val="500"/>
              </a:spcBef>
              <a:spcAft>
                <a:spcPts val="700"/>
              </a:spcAft>
              <a:buNone/>
            </a:pPr>
            <a:r>
              <a:rPr lang="en-US" sz="1500" b="1" dirty="0">
                <a:solidFill>
                  <a:schemeClr val="accent1"/>
                </a:solidFill>
              </a:rPr>
              <a:t>So you need to ask the question…If your IT environment is changing, shouldn’t your Support Experience change too?  </a:t>
            </a:r>
          </a:p>
          <a:p>
            <a:pPr lvl="2">
              <a:lnSpc>
                <a:spcPct val="90000"/>
              </a:lnSpc>
              <a:spcBef>
                <a:spcPts val="500"/>
              </a:spcBef>
              <a:spcAft>
                <a:spcPts val="700"/>
              </a:spcAft>
            </a:pPr>
            <a:endParaRPr lang="en-US" sz="1500" dirty="0">
              <a:solidFill>
                <a:schemeClr val="tx2"/>
              </a:solidFill>
            </a:endParaRPr>
          </a:p>
        </p:txBody>
      </p:sp>
      <p:grpSp>
        <p:nvGrpSpPr>
          <p:cNvPr id="4" name="Group 3"/>
          <p:cNvGrpSpPr/>
          <p:nvPr/>
        </p:nvGrpSpPr>
        <p:grpSpPr>
          <a:xfrm>
            <a:off x="354013" y="3267075"/>
            <a:ext cx="6407150" cy="685800"/>
            <a:chOff x="354013" y="3267075"/>
            <a:chExt cx="6326187" cy="685800"/>
          </a:xfrm>
        </p:grpSpPr>
        <p:cxnSp>
          <p:nvCxnSpPr>
            <p:cNvPr id="9" name="Straight Connector 8"/>
            <p:cNvCxnSpPr/>
            <p:nvPr/>
          </p:nvCxnSpPr>
          <p:spPr>
            <a:xfrm>
              <a:off x="354013" y="3267075"/>
              <a:ext cx="6326187" cy="0"/>
            </a:xfrm>
            <a:prstGeom prst="line">
              <a:avLst/>
            </a:prstGeom>
            <a:ln w="285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54013" y="3952875"/>
              <a:ext cx="6326187" cy="0"/>
            </a:xfrm>
            <a:prstGeom prst="line">
              <a:avLst/>
            </a:prstGeom>
            <a:ln w="28575" cmpd="sng">
              <a:solidFill>
                <a:schemeClr val="accent5"/>
              </a:solidFill>
            </a:ln>
            <a:effectLst/>
          </p:spPr>
          <p:style>
            <a:lnRef idx="2">
              <a:schemeClr val="accent1"/>
            </a:lnRef>
            <a:fillRef idx="0">
              <a:schemeClr val="accent1"/>
            </a:fillRef>
            <a:effectRef idx="1">
              <a:schemeClr val="accent1"/>
            </a:effectRef>
            <a:fontRef idx="minor">
              <a:schemeClr val="tx1"/>
            </a:fontRef>
          </p:style>
        </p:cxnSp>
      </p:grpSp>
      <p:pic>
        <p:nvPicPr>
          <p:cNvPr id="8" name="Picture 2" descr="C:\Users\vbhava\Documents\Pictures\G6889511082007_png.png"/>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761163" y="1147763"/>
            <a:ext cx="2108200" cy="3162300"/>
          </a:xfrm>
          <a:prstGeom prst="rect">
            <a:avLst/>
          </a:prstGeom>
          <a:noFill/>
          <a:ln>
            <a:noFill/>
          </a:ln>
        </p:spPr>
      </p:pic>
    </p:spTree>
    <p:extLst>
      <p:ext uri="{BB962C8B-B14F-4D97-AF65-F5344CB8AC3E}">
        <p14:creationId xmlns:p14="http://schemas.microsoft.com/office/powerpoint/2010/main" val="49032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660169"/>
            <a:ext cx="8460105" cy="276999"/>
          </a:xfrm>
        </p:spPr>
        <p:txBody>
          <a:bodyPr/>
          <a:lstStyle/>
          <a:p>
            <a:r>
              <a:rPr lang="en-US" dirty="0"/>
              <a:t>Revolutionary Support in a Changing IT World</a:t>
            </a:r>
          </a:p>
        </p:txBody>
      </p:sp>
      <p:sp>
        <p:nvSpPr>
          <p:cNvPr id="4" name="Title 3"/>
          <p:cNvSpPr>
            <a:spLocks noGrp="1"/>
          </p:cNvSpPr>
          <p:nvPr>
            <p:ph type="title"/>
          </p:nvPr>
        </p:nvSpPr>
        <p:spPr>
          <a:xfrm>
            <a:off x="331469" y="235063"/>
            <a:ext cx="8460105" cy="430887"/>
          </a:xfrm>
        </p:spPr>
        <p:txBody>
          <a:bodyPr/>
          <a:lstStyle/>
          <a:p>
            <a:r>
              <a:rPr lang="en-US" dirty="0"/>
              <a:t>So what do We Believe?</a:t>
            </a:r>
            <a:endParaRPr lang="en-GB" dirty="0"/>
          </a:p>
        </p:txBody>
      </p:sp>
      <p:sp>
        <p:nvSpPr>
          <p:cNvPr id="7" name="Text Placeholder 6"/>
          <p:cNvSpPr>
            <a:spLocks noGrp="1"/>
          </p:cNvSpPr>
          <p:nvPr>
            <p:ph type="body" sz="quarter" idx="14"/>
          </p:nvPr>
        </p:nvSpPr>
        <p:spPr>
          <a:xfrm>
            <a:off x="331200" y="1133475"/>
            <a:ext cx="6679200" cy="3333750"/>
          </a:xfrm>
        </p:spPr>
        <p:txBody>
          <a:bodyPr>
            <a:noAutofit/>
          </a:bodyPr>
          <a:lstStyle/>
          <a:p>
            <a:pPr lvl="2">
              <a:lnSpc>
                <a:spcPct val="90000"/>
              </a:lnSpc>
              <a:spcBef>
                <a:spcPts val="500"/>
              </a:spcBef>
              <a:spcAft>
                <a:spcPts val="700"/>
              </a:spcAft>
            </a:pPr>
            <a:r>
              <a:rPr lang="en-US" sz="1900" b="1" dirty="0" smtClean="0">
                <a:solidFill>
                  <a:schemeClr val="accent1"/>
                </a:solidFill>
              </a:rPr>
              <a:t>We believe</a:t>
            </a:r>
          </a:p>
          <a:p>
            <a:pPr lvl="3">
              <a:lnSpc>
                <a:spcPct val="90000"/>
              </a:lnSpc>
              <a:spcBef>
                <a:spcPts val="500"/>
              </a:spcBef>
              <a:spcAft>
                <a:spcPts val="700"/>
              </a:spcAft>
            </a:pPr>
            <a:r>
              <a:rPr lang="en-US" sz="1500" dirty="0"/>
              <a:t>you need a direct connection to experts anytime anywhere.</a:t>
            </a:r>
          </a:p>
          <a:p>
            <a:pPr lvl="3">
              <a:lnSpc>
                <a:spcPct val="90000"/>
              </a:lnSpc>
              <a:spcBef>
                <a:spcPts val="500"/>
              </a:spcBef>
              <a:spcAft>
                <a:spcPts val="700"/>
              </a:spcAft>
            </a:pPr>
            <a:r>
              <a:rPr lang="en-US" sz="1500" dirty="0" smtClean="0"/>
              <a:t>routine </a:t>
            </a:r>
            <a:r>
              <a:rPr lang="en-US" sz="1500" dirty="0"/>
              <a:t>problems should fix themselves.</a:t>
            </a:r>
          </a:p>
          <a:p>
            <a:pPr lvl="3">
              <a:lnSpc>
                <a:spcPct val="90000"/>
              </a:lnSpc>
              <a:spcBef>
                <a:spcPts val="500"/>
              </a:spcBef>
              <a:spcAft>
                <a:spcPts val="700"/>
              </a:spcAft>
            </a:pPr>
            <a:r>
              <a:rPr lang="en-US" sz="1500" dirty="0" smtClean="0"/>
              <a:t>getting </a:t>
            </a:r>
            <a:r>
              <a:rPr lang="en-US" sz="1500" dirty="0"/>
              <a:t>the most performance from your systems is not just your problem.</a:t>
            </a:r>
          </a:p>
          <a:p>
            <a:pPr lvl="3">
              <a:lnSpc>
                <a:spcPct val="90000"/>
              </a:lnSpc>
              <a:spcBef>
                <a:spcPts val="500"/>
              </a:spcBef>
              <a:spcAft>
                <a:spcPts val="700"/>
              </a:spcAft>
            </a:pPr>
            <a:r>
              <a:rPr lang="en-US" sz="1500" dirty="0" smtClean="0"/>
              <a:t>you </a:t>
            </a:r>
            <a:r>
              <a:rPr lang="en-US" sz="1500" dirty="0"/>
              <a:t>want push-button simplicity from your technology and support.</a:t>
            </a:r>
          </a:p>
          <a:p>
            <a:pPr lvl="3">
              <a:lnSpc>
                <a:spcPct val="90000"/>
              </a:lnSpc>
              <a:spcBef>
                <a:spcPts val="500"/>
              </a:spcBef>
              <a:spcAft>
                <a:spcPts val="700"/>
              </a:spcAft>
            </a:pPr>
            <a:r>
              <a:rPr lang="en-US" sz="1500" dirty="0" smtClean="0"/>
              <a:t>you </a:t>
            </a:r>
            <a:r>
              <a:rPr lang="en-US" sz="1500" dirty="0"/>
              <a:t>have more important things to do than patch management.</a:t>
            </a:r>
          </a:p>
          <a:p>
            <a:pPr lvl="3">
              <a:lnSpc>
                <a:spcPct val="90000"/>
              </a:lnSpc>
              <a:spcBef>
                <a:spcPts val="500"/>
              </a:spcBef>
              <a:spcAft>
                <a:spcPts val="700"/>
              </a:spcAft>
            </a:pPr>
            <a:r>
              <a:rPr lang="en-US" sz="1500" dirty="0" smtClean="0"/>
              <a:t>you </a:t>
            </a:r>
            <a:r>
              <a:rPr lang="en-US" sz="1500" dirty="0"/>
              <a:t>want a choice in who delivers your best in class support.</a:t>
            </a:r>
          </a:p>
          <a:p>
            <a:pPr lvl="3">
              <a:lnSpc>
                <a:spcPct val="90000"/>
              </a:lnSpc>
              <a:spcBef>
                <a:spcPts val="500"/>
              </a:spcBef>
              <a:spcAft>
                <a:spcPts val="700"/>
              </a:spcAft>
            </a:pPr>
            <a:r>
              <a:rPr lang="en-US" sz="1500" dirty="0" smtClean="0"/>
              <a:t>in </a:t>
            </a:r>
            <a:r>
              <a:rPr lang="en-US" sz="1500" dirty="0"/>
              <a:t>continuously giving more value from your support services, for less.</a:t>
            </a:r>
          </a:p>
          <a:p>
            <a:pPr lvl="3">
              <a:lnSpc>
                <a:spcPct val="90000"/>
              </a:lnSpc>
              <a:spcBef>
                <a:spcPts val="500"/>
              </a:spcBef>
              <a:spcAft>
                <a:spcPts val="700"/>
              </a:spcAft>
            </a:pPr>
            <a:r>
              <a:rPr lang="en-US" sz="1500" dirty="0" smtClean="0"/>
              <a:t>you </a:t>
            </a:r>
            <a:r>
              <a:rPr lang="en-US" sz="1500" dirty="0"/>
              <a:t>deserve a superior customer experience</a:t>
            </a:r>
          </a:p>
        </p:txBody>
      </p:sp>
      <p:pic>
        <p:nvPicPr>
          <p:cNvPr id="8" name="Picture 2"/>
          <p:cNvPicPr>
            <a:picLocks noChangeAspect="1" noChangeArrowheads="1"/>
          </p:cNvPicPr>
          <p:nvPr/>
        </p:nvPicPr>
        <p:blipFill>
          <a:blip r:embed="rId3" cstate="print"/>
          <a:stretch>
            <a:fillRect/>
          </a:stretch>
        </p:blipFill>
        <p:spPr bwMode="auto">
          <a:xfrm>
            <a:off x="6315075" y="-38100"/>
            <a:ext cx="2906842" cy="4833234"/>
          </a:xfrm>
          <a:prstGeom prst="rect">
            <a:avLst/>
          </a:prstGeom>
          <a:noFill/>
          <a:ln>
            <a:noFill/>
          </a:ln>
        </p:spPr>
      </p:pic>
      <p:sp>
        <p:nvSpPr>
          <p:cNvPr id="9" name="Content Placeholder 12"/>
          <p:cNvSpPr txBox="1">
            <a:spLocks/>
          </p:cNvSpPr>
          <p:nvPr/>
        </p:nvSpPr>
        <p:spPr bwMode="auto">
          <a:xfrm>
            <a:off x="7074758" y="2656432"/>
            <a:ext cx="1520826" cy="1181435"/>
          </a:xfrm>
          <a:prstGeom prst="rect">
            <a:avLst/>
          </a:prstGeom>
          <a:noFill/>
          <a:ln w="9525">
            <a:noFill/>
            <a:miter lim="800000"/>
            <a:headEnd/>
            <a:tailEnd/>
          </a:ln>
        </p:spPr>
        <p:txBody>
          <a:bodyPr/>
          <a:lstStyle/>
          <a:p>
            <a:pPr>
              <a:lnSpc>
                <a:spcPct val="90000"/>
              </a:lnSpc>
              <a:buClr>
                <a:schemeClr val="tx2"/>
              </a:buClr>
              <a:buSzPct val="80000"/>
              <a:buFont typeface="Arial" charset="0"/>
              <a:buNone/>
            </a:pPr>
            <a:r>
              <a:rPr lang="en-US" sz="900" dirty="0">
                <a:solidFill>
                  <a:schemeClr val="bg1"/>
                </a:solidFill>
              </a:rPr>
              <a:t>HP SUPPORT EXPERTS </a:t>
            </a:r>
            <a:r>
              <a:rPr lang="en-US" sz="900" dirty="0" smtClean="0">
                <a:solidFill>
                  <a:schemeClr val="bg1"/>
                </a:solidFill>
              </a:rPr>
              <a:t>and HP </a:t>
            </a:r>
            <a:r>
              <a:rPr lang="en-US" sz="900" dirty="0">
                <a:solidFill>
                  <a:schemeClr val="bg1"/>
                </a:solidFill>
              </a:rPr>
              <a:t>ServiceONE</a:t>
            </a:r>
            <a:br>
              <a:rPr lang="en-US" sz="900" dirty="0">
                <a:solidFill>
                  <a:schemeClr val="bg1"/>
                </a:solidFill>
              </a:rPr>
            </a:br>
            <a:r>
              <a:rPr lang="en-US" sz="900" dirty="0">
                <a:solidFill>
                  <a:schemeClr val="bg1"/>
                </a:solidFill>
              </a:rPr>
              <a:t>PARTNER EXPERTS </a:t>
            </a:r>
          </a:p>
          <a:p>
            <a:pPr>
              <a:lnSpc>
                <a:spcPct val="90000"/>
              </a:lnSpc>
              <a:buClr>
                <a:schemeClr val="tx2"/>
              </a:buClr>
              <a:buSzPct val="80000"/>
              <a:buFont typeface="Arial" charset="0"/>
              <a:buNone/>
            </a:pPr>
            <a:r>
              <a:rPr lang="en-US" sz="900" dirty="0" smtClean="0">
                <a:solidFill>
                  <a:schemeClr val="bg1"/>
                </a:solidFill>
              </a:rPr>
              <a:t>LIKE</a:t>
            </a:r>
          </a:p>
          <a:p>
            <a:pPr>
              <a:lnSpc>
                <a:spcPct val="90000"/>
              </a:lnSpc>
              <a:buClr>
                <a:schemeClr val="tx2"/>
              </a:buClr>
              <a:buSzPct val="80000"/>
              <a:buFont typeface="Arial" charset="0"/>
              <a:buNone/>
            </a:pPr>
            <a:endParaRPr lang="en-US" sz="900" dirty="0">
              <a:solidFill>
                <a:schemeClr val="bg1"/>
              </a:solidFill>
            </a:endParaRPr>
          </a:p>
          <a:p>
            <a:pPr>
              <a:lnSpc>
                <a:spcPct val="90000"/>
              </a:lnSpc>
              <a:buClr>
                <a:schemeClr val="tx2"/>
              </a:buClr>
              <a:buSzPct val="80000"/>
              <a:buFont typeface="Arial" charset="0"/>
              <a:buNone/>
            </a:pPr>
            <a:r>
              <a:rPr lang="en-US" sz="900" b="1" dirty="0">
                <a:solidFill>
                  <a:schemeClr val="bg1"/>
                </a:solidFill>
              </a:rPr>
              <a:t>ROLF SCHUMACHER</a:t>
            </a:r>
          </a:p>
          <a:p>
            <a:pPr>
              <a:lnSpc>
                <a:spcPct val="90000"/>
              </a:lnSpc>
              <a:buClr>
                <a:schemeClr val="tx2"/>
              </a:buClr>
              <a:buSzPct val="80000"/>
              <a:buFont typeface="Arial" charset="0"/>
              <a:buNone/>
            </a:pPr>
            <a:endParaRPr lang="en-US" sz="900" dirty="0" smtClean="0">
              <a:solidFill>
                <a:schemeClr val="bg1"/>
              </a:solidFill>
            </a:endParaRPr>
          </a:p>
          <a:p>
            <a:pPr>
              <a:lnSpc>
                <a:spcPct val="90000"/>
              </a:lnSpc>
              <a:buClr>
                <a:schemeClr val="tx2"/>
              </a:buClr>
              <a:buSzPct val="80000"/>
              <a:buFont typeface="Arial" charset="0"/>
              <a:buNone/>
            </a:pPr>
            <a:r>
              <a:rPr lang="en-US" sz="900" dirty="0" smtClean="0">
                <a:solidFill>
                  <a:schemeClr val="bg1"/>
                </a:solidFill>
              </a:rPr>
              <a:t>ARE </a:t>
            </a:r>
            <a:r>
              <a:rPr lang="en-US" sz="900" dirty="0">
                <a:solidFill>
                  <a:schemeClr val="bg1"/>
                </a:solidFill>
              </a:rPr>
              <a:t>ALWAYS ON.</a:t>
            </a:r>
          </a:p>
          <a:p>
            <a:pPr>
              <a:lnSpc>
                <a:spcPct val="90000"/>
              </a:lnSpc>
              <a:buClr>
                <a:schemeClr val="tx2"/>
              </a:buClr>
              <a:buSzPct val="80000"/>
              <a:buFont typeface="Arial" charset="0"/>
              <a:buNone/>
            </a:pPr>
            <a:endParaRPr lang="en-US" sz="900" dirty="0" smtClean="0">
              <a:solidFill>
                <a:schemeClr val="bg1"/>
              </a:solidFill>
            </a:endParaRPr>
          </a:p>
          <a:p>
            <a:pPr>
              <a:lnSpc>
                <a:spcPct val="90000"/>
              </a:lnSpc>
              <a:buClr>
                <a:schemeClr val="tx2"/>
              </a:buClr>
              <a:buSzPct val="80000"/>
              <a:buFont typeface="Arial" charset="0"/>
              <a:buNone/>
            </a:pPr>
            <a:r>
              <a:rPr lang="en-US" sz="900" dirty="0" smtClean="0">
                <a:solidFill>
                  <a:schemeClr val="bg1"/>
                </a:solidFill>
              </a:rPr>
              <a:t>SO </a:t>
            </a:r>
            <a:r>
              <a:rPr lang="en-US" sz="900" dirty="0">
                <a:solidFill>
                  <a:schemeClr val="bg1"/>
                </a:solidFill>
              </a:rPr>
              <a:t>ARE THEIR</a:t>
            </a:r>
          </a:p>
          <a:p>
            <a:pPr>
              <a:lnSpc>
                <a:spcPct val="90000"/>
              </a:lnSpc>
              <a:buClr>
                <a:schemeClr val="tx2"/>
              </a:buClr>
              <a:buSzPct val="80000"/>
              <a:buFont typeface="Arial" charset="0"/>
              <a:buNone/>
            </a:pPr>
            <a:r>
              <a:rPr lang="en-US" sz="900" dirty="0">
                <a:solidFill>
                  <a:schemeClr val="bg1"/>
                </a:solidFill>
              </a:rPr>
              <a:t>CUSTOMERS.</a:t>
            </a:r>
          </a:p>
        </p:txBody>
      </p:sp>
    </p:spTree>
    <p:extLst>
      <p:ext uri="{BB962C8B-B14F-4D97-AF65-F5344CB8AC3E}">
        <p14:creationId xmlns:p14="http://schemas.microsoft.com/office/powerpoint/2010/main" val="1691171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a:t>HP’s most flexible support service </a:t>
            </a:r>
            <a:r>
              <a:rPr lang="en-US" dirty="0" smtClean="0"/>
              <a:t>offering</a:t>
            </a:r>
            <a:endParaRPr lang="en-US" dirty="0"/>
          </a:p>
        </p:txBody>
      </p:sp>
      <p:sp>
        <p:nvSpPr>
          <p:cNvPr id="3" name="Title 2"/>
          <p:cNvSpPr>
            <a:spLocks noGrp="1"/>
          </p:cNvSpPr>
          <p:nvPr>
            <p:ph type="title"/>
          </p:nvPr>
        </p:nvSpPr>
        <p:spPr/>
        <p:txBody>
          <a:bodyPr/>
          <a:lstStyle/>
          <a:p>
            <a:r>
              <a:rPr lang="en-US" dirty="0"/>
              <a:t>Datacenter Care</a:t>
            </a:r>
          </a:p>
        </p:txBody>
      </p:sp>
      <p:sp>
        <p:nvSpPr>
          <p:cNvPr id="20" name="Text Placeholder 3"/>
          <p:cNvSpPr txBox="1">
            <a:spLocks/>
          </p:cNvSpPr>
          <p:nvPr/>
        </p:nvSpPr>
        <p:spPr bwMode="black">
          <a:xfrm>
            <a:off x="3128679" y="2350740"/>
            <a:ext cx="2729255" cy="2065534"/>
          </a:xfrm>
          <a:prstGeom prst="rect">
            <a:avLst/>
          </a:prstGeom>
        </p:spPr>
        <p:txBody>
          <a:bodyPr vert="horz" lIns="0" tIns="0" rIns="0" bIns="0" rtlCol="0">
            <a:noAutofit/>
          </a:bodyPr>
          <a:lstStyle>
            <a:lvl1pPr marL="0" indent="0" algn="l" defTabSz="457200" rtl="0" eaLnBrk="1" latinLnBrk="0" hangingPunct="1">
              <a:lnSpc>
                <a:spcPct val="120000"/>
              </a:lnSpc>
              <a:spcBef>
                <a:spcPts val="0"/>
              </a:spcBef>
              <a:spcAft>
                <a:spcPts val="140"/>
              </a:spcAft>
              <a:buSzPct val="100000"/>
              <a:buFont typeface="Arial"/>
              <a:buNone/>
              <a:defRPr sz="1800" b="1" i="0" kern="1200">
                <a:solidFill>
                  <a:schemeClr val="accent1"/>
                </a:solidFill>
                <a:latin typeface="Arial"/>
                <a:ea typeface="+mn-ea"/>
                <a:cs typeface="Arial"/>
              </a:defRPr>
            </a:lvl1pPr>
            <a:lvl2pPr marL="0" indent="0" algn="l" defTabSz="430213" rtl="0" eaLnBrk="1" latinLnBrk="0" hangingPunct="1">
              <a:lnSpc>
                <a:spcPct val="120000"/>
              </a:lnSpc>
              <a:spcBef>
                <a:spcPts val="0"/>
              </a:spcBef>
              <a:spcAft>
                <a:spcPts val="140"/>
              </a:spcAft>
              <a:buSzPct val="100000"/>
              <a:buFont typeface="Lucida Grande"/>
              <a:buNone/>
              <a:defRPr sz="1800" b="0" i="0" kern="1200">
                <a:solidFill>
                  <a:schemeClr val="tx1"/>
                </a:solidFill>
                <a:latin typeface="Arial"/>
                <a:ea typeface="+mn-ea"/>
                <a:cs typeface="Arial"/>
              </a:defRPr>
            </a:lvl2pPr>
            <a:lvl3pPr marL="169863" indent="-169863" algn="l" defTabSz="457200" rtl="0" eaLnBrk="1" latinLnBrk="0" hangingPunct="1">
              <a:lnSpc>
                <a:spcPct val="120000"/>
              </a:lnSpc>
              <a:spcBef>
                <a:spcPts val="0"/>
              </a:spcBef>
              <a:spcAft>
                <a:spcPts val="140"/>
              </a:spcAft>
              <a:buFont typeface="Arial"/>
              <a:buChar char="•"/>
              <a:defRPr sz="1400" b="0" i="0" kern="1200">
                <a:solidFill>
                  <a:schemeClr val="tx1"/>
                </a:solidFill>
                <a:latin typeface="Arial"/>
                <a:ea typeface="+mn-ea"/>
                <a:cs typeface="Arial"/>
              </a:defRPr>
            </a:lvl3pPr>
            <a:lvl4pPr marL="341313" indent="-180975" algn="l" defTabSz="457200" rtl="0" eaLnBrk="1" latinLnBrk="0" hangingPunct="1">
              <a:lnSpc>
                <a:spcPct val="120000"/>
              </a:lnSpc>
              <a:spcBef>
                <a:spcPts val="0"/>
              </a:spcBef>
              <a:spcAft>
                <a:spcPts val="140"/>
              </a:spcAft>
              <a:buSzPct val="80000"/>
              <a:buFont typeface="Lucida Grande"/>
              <a:buChar char="−"/>
              <a:defRPr lang="en-US" sz="1400" b="0" i="0" kern="1200" dirty="0" smtClean="0">
                <a:solidFill>
                  <a:schemeClr val="tx1"/>
                </a:solidFill>
                <a:latin typeface="Arial"/>
                <a:ea typeface="+mn-ea"/>
                <a:cs typeface="Arial"/>
              </a:defRPr>
            </a:lvl4pPr>
            <a:lvl5pPr marL="469900" indent="-150813" algn="l" defTabSz="457200" rtl="0" eaLnBrk="1" latinLnBrk="0" hangingPunct="1">
              <a:lnSpc>
                <a:spcPct val="120000"/>
              </a:lnSpc>
              <a:spcBef>
                <a:spcPts val="0"/>
              </a:spcBef>
              <a:spcAft>
                <a:spcPts val="140"/>
              </a:spcAft>
              <a:buFont typeface="Arial"/>
              <a:buChar char="•"/>
              <a:tabLst/>
              <a:defRPr sz="1400" b="0" i="0" kern="1200">
                <a:solidFill>
                  <a:schemeClr val="tx1"/>
                </a:solidFill>
                <a:latin typeface="Arial"/>
                <a:ea typeface="+mn-ea"/>
                <a:cs typeface="Arial"/>
              </a:defRPr>
            </a:lvl5pPr>
            <a:lvl6pPr marL="2286000" indent="0" algn="l" defTabSz="457200" rtl="0" eaLnBrk="1" latinLnBrk="0" hangingPunct="1">
              <a:lnSpc>
                <a:spcPts val="2500"/>
              </a:lnSpc>
              <a:spcBef>
                <a:spcPct val="20000"/>
              </a:spcBef>
              <a:buFont typeface="Arial"/>
              <a:buNone/>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lnSpc>
                <a:spcPct val="100000"/>
              </a:lnSpc>
              <a:spcBef>
                <a:spcPts val="300"/>
              </a:spcBef>
              <a:spcAft>
                <a:spcPts val="0"/>
              </a:spcAft>
            </a:pPr>
            <a:r>
              <a:rPr lang="en-US" dirty="0"/>
              <a:t>Personalized</a:t>
            </a:r>
          </a:p>
          <a:p>
            <a:pPr lvl="2">
              <a:lnSpc>
                <a:spcPct val="100000"/>
              </a:lnSpc>
              <a:spcBef>
                <a:spcPts val="300"/>
              </a:spcBef>
              <a:spcAft>
                <a:spcPts val="0"/>
              </a:spcAft>
            </a:pPr>
            <a:r>
              <a:rPr lang="en-US" dirty="0"/>
              <a:t>Proactive</a:t>
            </a:r>
          </a:p>
          <a:p>
            <a:pPr lvl="2">
              <a:lnSpc>
                <a:spcPct val="100000"/>
              </a:lnSpc>
              <a:spcBef>
                <a:spcPts val="300"/>
              </a:spcBef>
              <a:spcAft>
                <a:spcPts val="0"/>
              </a:spcAft>
            </a:pPr>
            <a:r>
              <a:rPr lang="en-US" dirty="0"/>
              <a:t>Simplified</a:t>
            </a:r>
          </a:p>
        </p:txBody>
      </p:sp>
      <p:sp>
        <p:nvSpPr>
          <p:cNvPr id="21" name="Text Placeholder 3"/>
          <p:cNvSpPr txBox="1">
            <a:spLocks/>
          </p:cNvSpPr>
          <p:nvPr/>
        </p:nvSpPr>
        <p:spPr bwMode="black">
          <a:xfrm>
            <a:off x="5876481" y="2350740"/>
            <a:ext cx="2729255" cy="2065534"/>
          </a:xfrm>
          <a:prstGeom prst="rect">
            <a:avLst/>
          </a:prstGeom>
        </p:spPr>
        <p:txBody>
          <a:bodyPr vert="horz" lIns="0" tIns="0" rIns="0" bIns="0" rtlCol="0">
            <a:noAutofit/>
          </a:bodyPr>
          <a:lstStyle>
            <a:lvl1pPr marL="0" indent="0" algn="l" defTabSz="457200" rtl="0" eaLnBrk="1" latinLnBrk="0" hangingPunct="1">
              <a:lnSpc>
                <a:spcPct val="120000"/>
              </a:lnSpc>
              <a:spcBef>
                <a:spcPts val="0"/>
              </a:spcBef>
              <a:spcAft>
                <a:spcPts val="140"/>
              </a:spcAft>
              <a:buSzPct val="100000"/>
              <a:buFont typeface="Arial"/>
              <a:buNone/>
              <a:defRPr sz="1800" b="1" i="0" kern="1200">
                <a:solidFill>
                  <a:schemeClr val="accent1"/>
                </a:solidFill>
                <a:latin typeface="Arial"/>
                <a:ea typeface="+mn-ea"/>
                <a:cs typeface="Arial"/>
              </a:defRPr>
            </a:lvl1pPr>
            <a:lvl2pPr marL="0" indent="0" algn="l" defTabSz="430213" rtl="0" eaLnBrk="1" latinLnBrk="0" hangingPunct="1">
              <a:lnSpc>
                <a:spcPct val="120000"/>
              </a:lnSpc>
              <a:spcBef>
                <a:spcPts val="0"/>
              </a:spcBef>
              <a:spcAft>
                <a:spcPts val="140"/>
              </a:spcAft>
              <a:buSzPct val="100000"/>
              <a:buFont typeface="Lucida Grande"/>
              <a:buNone/>
              <a:defRPr sz="1800" b="0" i="0" kern="1200">
                <a:solidFill>
                  <a:schemeClr val="tx1"/>
                </a:solidFill>
                <a:latin typeface="Arial"/>
                <a:ea typeface="+mn-ea"/>
                <a:cs typeface="Arial"/>
              </a:defRPr>
            </a:lvl2pPr>
            <a:lvl3pPr marL="169863" indent="-169863" algn="l" defTabSz="457200" rtl="0" eaLnBrk="1" latinLnBrk="0" hangingPunct="1">
              <a:lnSpc>
                <a:spcPct val="120000"/>
              </a:lnSpc>
              <a:spcBef>
                <a:spcPts val="0"/>
              </a:spcBef>
              <a:spcAft>
                <a:spcPts val="140"/>
              </a:spcAft>
              <a:buFont typeface="Arial"/>
              <a:buChar char="•"/>
              <a:defRPr sz="1400" b="0" i="0" kern="1200">
                <a:solidFill>
                  <a:schemeClr val="tx1"/>
                </a:solidFill>
                <a:latin typeface="Arial"/>
                <a:ea typeface="+mn-ea"/>
                <a:cs typeface="Arial"/>
              </a:defRPr>
            </a:lvl3pPr>
            <a:lvl4pPr marL="341313" indent="-180975" algn="l" defTabSz="457200" rtl="0" eaLnBrk="1" latinLnBrk="0" hangingPunct="1">
              <a:lnSpc>
                <a:spcPct val="120000"/>
              </a:lnSpc>
              <a:spcBef>
                <a:spcPts val="0"/>
              </a:spcBef>
              <a:spcAft>
                <a:spcPts val="140"/>
              </a:spcAft>
              <a:buSzPct val="80000"/>
              <a:buFont typeface="Lucida Grande"/>
              <a:buChar char="−"/>
              <a:defRPr lang="en-US" sz="1400" b="0" i="0" kern="1200" dirty="0" smtClean="0">
                <a:solidFill>
                  <a:schemeClr val="tx1"/>
                </a:solidFill>
                <a:latin typeface="Arial"/>
                <a:ea typeface="+mn-ea"/>
                <a:cs typeface="Arial"/>
              </a:defRPr>
            </a:lvl4pPr>
            <a:lvl5pPr marL="469900" indent="-150813" algn="l" defTabSz="457200" rtl="0" eaLnBrk="1" latinLnBrk="0" hangingPunct="1">
              <a:lnSpc>
                <a:spcPct val="120000"/>
              </a:lnSpc>
              <a:spcBef>
                <a:spcPts val="0"/>
              </a:spcBef>
              <a:spcAft>
                <a:spcPts val="140"/>
              </a:spcAft>
              <a:buFont typeface="Arial"/>
              <a:buChar char="•"/>
              <a:tabLst/>
              <a:defRPr sz="1400" b="0" i="0" kern="1200">
                <a:solidFill>
                  <a:schemeClr val="tx1"/>
                </a:solidFill>
                <a:latin typeface="Arial"/>
                <a:ea typeface="+mn-ea"/>
                <a:cs typeface="Arial"/>
              </a:defRPr>
            </a:lvl5pPr>
            <a:lvl6pPr marL="2286000" indent="0" algn="l" defTabSz="457200" rtl="0" eaLnBrk="1" latinLnBrk="0" hangingPunct="1">
              <a:lnSpc>
                <a:spcPts val="2500"/>
              </a:lnSpc>
              <a:spcBef>
                <a:spcPct val="20000"/>
              </a:spcBef>
              <a:buFont typeface="Arial"/>
              <a:buNone/>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lnSpc>
                <a:spcPct val="100000"/>
              </a:lnSpc>
              <a:spcBef>
                <a:spcPts val="300"/>
              </a:spcBef>
              <a:spcAft>
                <a:spcPts val="0"/>
              </a:spcAft>
            </a:pPr>
            <a:r>
              <a:rPr lang="en-US" dirty="0"/>
              <a:t>Agility</a:t>
            </a:r>
          </a:p>
          <a:p>
            <a:pPr lvl="2">
              <a:lnSpc>
                <a:spcPct val="100000"/>
              </a:lnSpc>
              <a:spcBef>
                <a:spcPts val="300"/>
              </a:spcBef>
              <a:spcAft>
                <a:spcPts val="0"/>
              </a:spcAft>
            </a:pPr>
            <a:r>
              <a:rPr lang="en-US" dirty="0"/>
              <a:t>Choice</a:t>
            </a:r>
          </a:p>
          <a:p>
            <a:pPr lvl="2">
              <a:lnSpc>
                <a:spcPct val="100000"/>
              </a:lnSpc>
              <a:spcBef>
                <a:spcPts val="300"/>
              </a:spcBef>
              <a:spcAft>
                <a:spcPts val="0"/>
              </a:spcAft>
            </a:pPr>
            <a:r>
              <a:rPr lang="en-US" dirty="0"/>
              <a:t>ROI</a:t>
            </a:r>
          </a:p>
        </p:txBody>
      </p:sp>
      <p:sp>
        <p:nvSpPr>
          <p:cNvPr id="14" name="Rectangle 7"/>
          <p:cNvSpPr>
            <a:spLocks noChangeArrowheads="1"/>
          </p:cNvSpPr>
          <p:nvPr/>
        </p:nvSpPr>
        <p:spPr bwMode="auto">
          <a:xfrm>
            <a:off x="5750437" y="1147763"/>
            <a:ext cx="3118926" cy="1202977"/>
          </a:xfrm>
          <a:prstGeom prst="chevron">
            <a:avLst>
              <a:gd name="adj" fmla="val 0"/>
            </a:avLst>
          </a:prstGeom>
          <a:solidFill>
            <a:schemeClr val="accent1"/>
          </a:solidFill>
          <a:ln w="41275" algn="ctr">
            <a:solidFill>
              <a:schemeClr val="bg1"/>
            </a:solidFill>
            <a:miter lim="800000"/>
            <a:headEnd/>
            <a:tailEnd/>
          </a:ln>
          <a:effectLst/>
        </p:spPr>
        <p:txBody>
          <a:bodyPr lIns="182880" rIns="182880" anchor="ctr"/>
          <a:lstStyle/>
          <a:p>
            <a:pPr algn="ctr"/>
            <a:endParaRPr lang="en-US" sz="1100" b="1" dirty="0">
              <a:solidFill>
                <a:schemeClr val="bg1"/>
              </a:solidFill>
              <a:latin typeface="+mj-lt"/>
            </a:endParaRPr>
          </a:p>
        </p:txBody>
      </p:sp>
      <p:sp>
        <p:nvSpPr>
          <p:cNvPr id="10" name="Rectangle 7"/>
          <p:cNvSpPr>
            <a:spLocks noChangeArrowheads="1"/>
          </p:cNvSpPr>
          <p:nvPr/>
        </p:nvSpPr>
        <p:spPr bwMode="auto">
          <a:xfrm>
            <a:off x="315006" y="1147763"/>
            <a:ext cx="2997505" cy="1202977"/>
          </a:xfrm>
          <a:prstGeom prst="homePlate">
            <a:avLst>
              <a:gd name="adj" fmla="val 21767"/>
            </a:avLst>
          </a:prstGeom>
          <a:solidFill>
            <a:schemeClr val="accent1"/>
          </a:solidFill>
          <a:ln w="41275" algn="ctr">
            <a:solidFill>
              <a:schemeClr val="bg1"/>
            </a:solidFill>
            <a:miter lim="800000"/>
            <a:headEnd/>
            <a:tailEnd/>
          </a:ln>
          <a:effectLst/>
        </p:spPr>
        <p:txBody>
          <a:bodyPr lIns="182880" rIns="182880" anchor="ctr"/>
          <a:lstStyle/>
          <a:p>
            <a:pPr algn="ctr"/>
            <a:endParaRPr lang="en-US" sz="1100" b="1" dirty="0">
              <a:solidFill>
                <a:schemeClr val="bg1"/>
              </a:solidFill>
              <a:latin typeface="+mj-lt"/>
            </a:endParaRPr>
          </a:p>
        </p:txBody>
      </p:sp>
      <p:sp>
        <p:nvSpPr>
          <p:cNvPr id="12" name="Rectangle 7"/>
          <p:cNvSpPr>
            <a:spLocks noChangeArrowheads="1"/>
          </p:cNvSpPr>
          <p:nvPr/>
        </p:nvSpPr>
        <p:spPr bwMode="auto">
          <a:xfrm>
            <a:off x="3060456" y="1147763"/>
            <a:ext cx="2926597" cy="1202977"/>
          </a:xfrm>
          <a:prstGeom prst="chevron">
            <a:avLst>
              <a:gd name="adj" fmla="val 20319"/>
            </a:avLst>
          </a:prstGeom>
          <a:solidFill>
            <a:schemeClr val="accent1"/>
          </a:solidFill>
          <a:ln w="41275" algn="ctr">
            <a:solidFill>
              <a:schemeClr val="bg1"/>
            </a:solidFill>
            <a:miter lim="800000"/>
            <a:headEnd/>
            <a:tailEnd/>
          </a:ln>
          <a:effectLst/>
        </p:spPr>
        <p:txBody>
          <a:bodyPr lIns="182880" rIns="182880" anchor="ctr"/>
          <a:lstStyle/>
          <a:p>
            <a:pPr algn="ctr"/>
            <a:endParaRPr lang="en-US" sz="1100" b="1" dirty="0">
              <a:solidFill>
                <a:schemeClr val="bg1"/>
              </a:solidFill>
              <a:latin typeface="+mj-lt"/>
            </a:endParaRPr>
          </a:p>
        </p:txBody>
      </p:sp>
      <p:sp>
        <p:nvSpPr>
          <p:cNvPr id="7" name="Rectangle 6"/>
          <p:cNvSpPr/>
          <p:nvPr/>
        </p:nvSpPr>
        <p:spPr>
          <a:xfrm>
            <a:off x="448996" y="1276951"/>
            <a:ext cx="2425606" cy="923330"/>
          </a:xfrm>
          <a:prstGeom prst="rect">
            <a:avLst/>
          </a:prstGeom>
        </p:spPr>
        <p:txBody>
          <a:bodyPr wrap="square">
            <a:spAutoFit/>
          </a:bodyPr>
          <a:lstStyle/>
          <a:p>
            <a:pPr algn="ctr"/>
            <a:r>
              <a:rPr lang="en-US" b="1" dirty="0">
                <a:solidFill>
                  <a:schemeClr val="bg1"/>
                </a:solidFill>
              </a:rPr>
              <a:t>Converged Infrastructure  Attributes…</a:t>
            </a:r>
          </a:p>
        </p:txBody>
      </p:sp>
      <p:sp>
        <p:nvSpPr>
          <p:cNvPr id="25" name="Rectangle 24"/>
          <p:cNvSpPr/>
          <p:nvPr/>
        </p:nvSpPr>
        <p:spPr>
          <a:xfrm>
            <a:off x="3348085" y="1276951"/>
            <a:ext cx="2425606" cy="923330"/>
          </a:xfrm>
          <a:prstGeom prst="rect">
            <a:avLst/>
          </a:prstGeom>
        </p:spPr>
        <p:txBody>
          <a:bodyPr wrap="square">
            <a:spAutoFit/>
          </a:bodyPr>
          <a:lstStyle/>
          <a:p>
            <a:pPr algn="ctr"/>
            <a:r>
              <a:rPr lang="en-US" b="1" dirty="0">
                <a:solidFill>
                  <a:schemeClr val="bg1"/>
                </a:solidFill>
              </a:rPr>
              <a:t>Amplified by </a:t>
            </a:r>
            <a:r>
              <a:rPr lang="en-US" b="1" dirty="0" smtClean="0">
                <a:solidFill>
                  <a:schemeClr val="bg1"/>
                </a:solidFill>
              </a:rPr>
              <a:t/>
            </a:r>
            <a:br>
              <a:rPr lang="en-US" b="1" dirty="0" smtClean="0">
                <a:solidFill>
                  <a:schemeClr val="bg1"/>
                </a:solidFill>
              </a:rPr>
            </a:br>
            <a:r>
              <a:rPr lang="en-US" b="1" dirty="0" smtClean="0">
                <a:solidFill>
                  <a:schemeClr val="bg1"/>
                </a:solidFill>
              </a:rPr>
              <a:t>these </a:t>
            </a:r>
            <a:r>
              <a:rPr lang="en-US" b="1" dirty="0">
                <a:solidFill>
                  <a:schemeClr val="bg1"/>
                </a:solidFill>
              </a:rPr>
              <a:t>Support Experiences</a:t>
            </a:r>
          </a:p>
        </p:txBody>
      </p:sp>
      <p:sp>
        <p:nvSpPr>
          <p:cNvPr id="26" name="Rectangle 25"/>
          <p:cNvSpPr/>
          <p:nvPr/>
        </p:nvSpPr>
        <p:spPr>
          <a:xfrm>
            <a:off x="6180130" y="1146316"/>
            <a:ext cx="2425606" cy="1200329"/>
          </a:xfrm>
          <a:prstGeom prst="rect">
            <a:avLst/>
          </a:prstGeom>
        </p:spPr>
        <p:txBody>
          <a:bodyPr wrap="square">
            <a:spAutoFit/>
          </a:bodyPr>
          <a:lstStyle/>
          <a:p>
            <a:pPr algn="ctr"/>
            <a:r>
              <a:rPr lang="en-US" b="1" dirty="0">
                <a:solidFill>
                  <a:schemeClr val="bg1"/>
                </a:solidFill>
              </a:rPr>
              <a:t>A unique support experience based on what matters to Customers</a:t>
            </a:r>
          </a:p>
        </p:txBody>
      </p:sp>
      <p:sp>
        <p:nvSpPr>
          <p:cNvPr id="8" name="Oval 7"/>
          <p:cNvSpPr/>
          <p:nvPr/>
        </p:nvSpPr>
        <p:spPr>
          <a:xfrm>
            <a:off x="3102768" y="1596851"/>
            <a:ext cx="304800" cy="3048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a:t>
            </a:r>
            <a:endParaRPr lang="en-US" sz="2400" b="1" dirty="0">
              <a:solidFill>
                <a:schemeClr val="tx1"/>
              </a:solidFill>
            </a:endParaRPr>
          </a:p>
        </p:txBody>
      </p:sp>
      <p:sp>
        <p:nvSpPr>
          <p:cNvPr id="27" name="Oval 26"/>
          <p:cNvSpPr/>
          <p:nvPr/>
        </p:nvSpPr>
        <p:spPr>
          <a:xfrm>
            <a:off x="5809253" y="1596851"/>
            <a:ext cx="304800" cy="3048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a:t>
            </a:r>
            <a:endParaRPr lang="en-US" sz="2400" b="1" dirty="0">
              <a:solidFill>
                <a:schemeClr val="tx1"/>
              </a:solidFill>
            </a:endParaRPr>
          </a:p>
        </p:txBody>
      </p:sp>
      <p:sp>
        <p:nvSpPr>
          <p:cNvPr id="16" name="Text Placeholder 3"/>
          <p:cNvSpPr txBox="1">
            <a:spLocks/>
          </p:cNvSpPr>
          <p:nvPr/>
        </p:nvSpPr>
        <p:spPr bwMode="black">
          <a:xfrm>
            <a:off x="347662" y="2350740"/>
            <a:ext cx="2729255" cy="2065534"/>
          </a:xfrm>
          <a:prstGeom prst="rect">
            <a:avLst/>
          </a:prstGeom>
        </p:spPr>
        <p:txBody>
          <a:bodyPr vert="horz" lIns="0" tIns="0" rIns="0" bIns="0" rtlCol="0">
            <a:noAutofit/>
          </a:bodyPr>
          <a:lstStyle>
            <a:lvl1pPr marL="0" indent="0" algn="l" defTabSz="457200" rtl="0" eaLnBrk="1" latinLnBrk="0" hangingPunct="1">
              <a:lnSpc>
                <a:spcPct val="120000"/>
              </a:lnSpc>
              <a:spcBef>
                <a:spcPts val="0"/>
              </a:spcBef>
              <a:spcAft>
                <a:spcPts val="140"/>
              </a:spcAft>
              <a:buSzPct val="100000"/>
              <a:buFont typeface="Arial"/>
              <a:buNone/>
              <a:defRPr sz="1800" b="1" i="0" kern="1200">
                <a:solidFill>
                  <a:schemeClr val="accent1"/>
                </a:solidFill>
                <a:latin typeface="Arial"/>
                <a:ea typeface="+mn-ea"/>
                <a:cs typeface="Arial"/>
              </a:defRPr>
            </a:lvl1pPr>
            <a:lvl2pPr marL="0" indent="0" algn="l" defTabSz="430213" rtl="0" eaLnBrk="1" latinLnBrk="0" hangingPunct="1">
              <a:lnSpc>
                <a:spcPct val="120000"/>
              </a:lnSpc>
              <a:spcBef>
                <a:spcPts val="0"/>
              </a:spcBef>
              <a:spcAft>
                <a:spcPts val="140"/>
              </a:spcAft>
              <a:buSzPct val="100000"/>
              <a:buFont typeface="Lucida Grande"/>
              <a:buNone/>
              <a:defRPr sz="1800" b="0" i="0" kern="1200">
                <a:solidFill>
                  <a:schemeClr val="tx1"/>
                </a:solidFill>
                <a:latin typeface="Arial"/>
                <a:ea typeface="+mn-ea"/>
                <a:cs typeface="Arial"/>
              </a:defRPr>
            </a:lvl2pPr>
            <a:lvl3pPr marL="169863" indent="-169863" algn="l" defTabSz="457200" rtl="0" eaLnBrk="1" latinLnBrk="0" hangingPunct="1">
              <a:lnSpc>
                <a:spcPct val="120000"/>
              </a:lnSpc>
              <a:spcBef>
                <a:spcPts val="0"/>
              </a:spcBef>
              <a:spcAft>
                <a:spcPts val="140"/>
              </a:spcAft>
              <a:buFont typeface="Arial"/>
              <a:buChar char="•"/>
              <a:defRPr sz="1400" b="0" i="0" kern="1200">
                <a:solidFill>
                  <a:schemeClr val="tx1"/>
                </a:solidFill>
                <a:latin typeface="Arial"/>
                <a:ea typeface="+mn-ea"/>
                <a:cs typeface="Arial"/>
              </a:defRPr>
            </a:lvl3pPr>
            <a:lvl4pPr marL="341313" indent="-180975" algn="l" defTabSz="457200" rtl="0" eaLnBrk="1" latinLnBrk="0" hangingPunct="1">
              <a:lnSpc>
                <a:spcPct val="120000"/>
              </a:lnSpc>
              <a:spcBef>
                <a:spcPts val="0"/>
              </a:spcBef>
              <a:spcAft>
                <a:spcPts val="140"/>
              </a:spcAft>
              <a:buSzPct val="80000"/>
              <a:buFont typeface="Lucida Grande"/>
              <a:buChar char="−"/>
              <a:defRPr lang="en-US" sz="1400" b="0" i="0" kern="1200" dirty="0" smtClean="0">
                <a:solidFill>
                  <a:schemeClr val="tx1"/>
                </a:solidFill>
                <a:latin typeface="Arial"/>
                <a:ea typeface="+mn-ea"/>
                <a:cs typeface="Arial"/>
              </a:defRPr>
            </a:lvl4pPr>
            <a:lvl5pPr marL="469900" indent="-150813" algn="l" defTabSz="457200" rtl="0" eaLnBrk="1" latinLnBrk="0" hangingPunct="1">
              <a:lnSpc>
                <a:spcPct val="120000"/>
              </a:lnSpc>
              <a:spcBef>
                <a:spcPts val="0"/>
              </a:spcBef>
              <a:spcAft>
                <a:spcPts val="140"/>
              </a:spcAft>
              <a:buFont typeface="Arial"/>
              <a:buChar char="•"/>
              <a:tabLst/>
              <a:defRPr sz="1400" b="0" i="0" kern="1200">
                <a:solidFill>
                  <a:schemeClr val="tx1"/>
                </a:solidFill>
                <a:latin typeface="Arial"/>
                <a:ea typeface="+mn-ea"/>
                <a:cs typeface="Arial"/>
              </a:defRPr>
            </a:lvl5pPr>
            <a:lvl6pPr marL="2286000" indent="0" algn="l" defTabSz="457200" rtl="0" eaLnBrk="1" latinLnBrk="0" hangingPunct="1">
              <a:lnSpc>
                <a:spcPts val="2500"/>
              </a:lnSpc>
              <a:spcBef>
                <a:spcPct val="20000"/>
              </a:spcBef>
              <a:buFont typeface="Arial"/>
              <a:buNone/>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lnSpc>
                <a:spcPct val="100000"/>
              </a:lnSpc>
              <a:spcBef>
                <a:spcPts val="300"/>
              </a:spcBef>
              <a:spcAft>
                <a:spcPts val="0"/>
              </a:spcAft>
            </a:pPr>
            <a:r>
              <a:rPr lang="en-US" dirty="0"/>
              <a:t>Virtualized</a:t>
            </a:r>
          </a:p>
          <a:p>
            <a:pPr lvl="2">
              <a:lnSpc>
                <a:spcPct val="100000"/>
              </a:lnSpc>
              <a:spcBef>
                <a:spcPts val="300"/>
              </a:spcBef>
              <a:spcAft>
                <a:spcPts val="0"/>
              </a:spcAft>
            </a:pPr>
            <a:r>
              <a:rPr lang="en-US" dirty="0"/>
              <a:t>Resilient</a:t>
            </a:r>
          </a:p>
          <a:p>
            <a:pPr lvl="2">
              <a:lnSpc>
                <a:spcPct val="100000"/>
              </a:lnSpc>
              <a:spcBef>
                <a:spcPts val="300"/>
              </a:spcBef>
              <a:spcAft>
                <a:spcPts val="0"/>
              </a:spcAft>
            </a:pPr>
            <a:r>
              <a:rPr lang="en-US" dirty="0"/>
              <a:t>Open</a:t>
            </a:r>
          </a:p>
          <a:p>
            <a:pPr lvl="2">
              <a:lnSpc>
                <a:spcPct val="100000"/>
              </a:lnSpc>
              <a:spcBef>
                <a:spcPts val="300"/>
              </a:spcBef>
              <a:spcAft>
                <a:spcPts val="0"/>
              </a:spcAft>
            </a:pPr>
            <a:r>
              <a:rPr lang="en-US" dirty="0"/>
              <a:t>Orchestrated</a:t>
            </a:r>
          </a:p>
          <a:p>
            <a:pPr lvl="2">
              <a:lnSpc>
                <a:spcPct val="100000"/>
              </a:lnSpc>
              <a:spcBef>
                <a:spcPts val="300"/>
              </a:spcBef>
              <a:spcAft>
                <a:spcPts val="0"/>
              </a:spcAft>
            </a:pPr>
            <a:r>
              <a:rPr lang="en-US" dirty="0"/>
              <a:t>Modular</a:t>
            </a:r>
          </a:p>
        </p:txBody>
      </p:sp>
    </p:spTree>
    <p:extLst>
      <p:ext uri="{BB962C8B-B14F-4D97-AF65-F5344CB8AC3E}">
        <p14:creationId xmlns:p14="http://schemas.microsoft.com/office/powerpoint/2010/main" val="620276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132403" y="1230313"/>
            <a:ext cx="4033348" cy="322004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p:cNvSpPr/>
          <p:nvPr/>
        </p:nvSpPr>
        <p:spPr>
          <a:xfrm>
            <a:off x="7388679" y="1230313"/>
            <a:ext cx="1480684" cy="322004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Subtitle 10"/>
          <p:cNvSpPr>
            <a:spLocks noGrp="1"/>
          </p:cNvSpPr>
          <p:nvPr>
            <p:ph type="subTitle" idx="1"/>
          </p:nvPr>
        </p:nvSpPr>
        <p:spPr>
          <a:xfrm>
            <a:off x="331469" y="751390"/>
            <a:ext cx="8460105" cy="276999"/>
          </a:xfrm>
        </p:spPr>
        <p:txBody>
          <a:bodyPr/>
          <a:lstStyle/>
          <a:p>
            <a:r>
              <a:rPr lang="en-US" dirty="0"/>
              <a:t>Based on unique Customer needs… leveraging the best of </a:t>
            </a:r>
            <a:r>
              <a:rPr lang="en-US" dirty="0" smtClean="0"/>
              <a:t>HP</a:t>
            </a:r>
            <a:endParaRPr lang="en-US" dirty="0"/>
          </a:p>
        </p:txBody>
      </p:sp>
      <p:sp>
        <p:nvSpPr>
          <p:cNvPr id="3" name="Title 2"/>
          <p:cNvSpPr>
            <a:spLocks noGrp="1"/>
          </p:cNvSpPr>
          <p:nvPr>
            <p:ph type="title"/>
          </p:nvPr>
        </p:nvSpPr>
        <p:spPr/>
        <p:txBody>
          <a:bodyPr/>
          <a:lstStyle/>
          <a:p>
            <a:r>
              <a:rPr lang="en-US" dirty="0"/>
              <a:t>Datacenter Care </a:t>
            </a:r>
            <a:r>
              <a:rPr lang="en-US" dirty="0" smtClean="0"/>
              <a:t>Structure</a:t>
            </a:r>
            <a:endParaRPr lang="en-US" dirty="0"/>
          </a:p>
        </p:txBody>
      </p:sp>
      <p:sp>
        <p:nvSpPr>
          <p:cNvPr id="5" name="Cube 4"/>
          <p:cNvSpPr/>
          <p:nvPr/>
        </p:nvSpPr>
        <p:spPr>
          <a:xfrm>
            <a:off x="334549" y="1462668"/>
            <a:ext cx="2574926" cy="449636"/>
          </a:xfrm>
          <a:prstGeom prst="cube">
            <a:avLst>
              <a:gd name="adj" fmla="val 19386"/>
            </a:avLst>
          </a:prstGeom>
          <a:solidFill>
            <a:schemeClr val="accent1"/>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91420" tIns="45710" rIns="91420" bIns="45710" rtlCol="0" anchor="ctr"/>
          <a:lstStyle/>
          <a:p>
            <a:pPr algn="ctr" defTabSz="457101">
              <a:lnSpc>
                <a:spcPct val="85000"/>
              </a:lnSpc>
            </a:pPr>
            <a:r>
              <a:rPr lang="en-US" sz="1200" b="1" dirty="0" smtClean="0">
                <a:solidFill>
                  <a:schemeClr val="bg1"/>
                </a:solidFill>
                <a:cs typeface="Arial" pitchFamily="34" charset="0"/>
              </a:rPr>
              <a:t>Relationship Management</a:t>
            </a:r>
          </a:p>
        </p:txBody>
      </p:sp>
      <p:sp>
        <p:nvSpPr>
          <p:cNvPr id="6" name="Cube 5"/>
          <p:cNvSpPr/>
          <p:nvPr/>
        </p:nvSpPr>
        <p:spPr>
          <a:xfrm>
            <a:off x="334549" y="1970279"/>
            <a:ext cx="2574926" cy="449636"/>
          </a:xfrm>
          <a:prstGeom prst="cube">
            <a:avLst>
              <a:gd name="adj" fmla="val 17515"/>
            </a:avLst>
          </a:prstGeom>
          <a:solidFill>
            <a:schemeClr val="accent2"/>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91420" tIns="45710" rIns="91420" bIns="45710" rtlCol="0" anchor="ctr"/>
          <a:lstStyle/>
          <a:p>
            <a:pPr algn="ctr" defTabSz="457101">
              <a:lnSpc>
                <a:spcPct val="85000"/>
              </a:lnSpc>
            </a:pPr>
            <a:r>
              <a:rPr lang="en-US" sz="1200" b="1" dirty="0" smtClean="0">
                <a:solidFill>
                  <a:schemeClr val="bg1"/>
                </a:solidFill>
                <a:cs typeface="Arial" pitchFamily="34" charset="0"/>
              </a:rPr>
              <a:t>Enhanced Call Handling</a:t>
            </a:r>
          </a:p>
        </p:txBody>
      </p:sp>
      <p:sp>
        <p:nvSpPr>
          <p:cNvPr id="7" name="Cube 6"/>
          <p:cNvSpPr/>
          <p:nvPr/>
        </p:nvSpPr>
        <p:spPr>
          <a:xfrm>
            <a:off x="334549" y="2477890"/>
            <a:ext cx="2574926" cy="449636"/>
          </a:xfrm>
          <a:prstGeom prst="cube">
            <a:avLst>
              <a:gd name="adj" fmla="val 17515"/>
            </a:avLst>
          </a:prstGeom>
          <a:solidFill>
            <a:schemeClr val="accent4"/>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27432" tIns="27432" rIns="27432" bIns="27432" rtlCol="0" anchor="ctr"/>
          <a:lstStyle/>
          <a:p>
            <a:pPr algn="ctr" defTabSz="457101">
              <a:lnSpc>
                <a:spcPct val="85000"/>
              </a:lnSpc>
            </a:pPr>
            <a:r>
              <a:rPr lang="en-US" sz="1200" b="1" dirty="0">
                <a:solidFill>
                  <a:schemeClr val="bg1"/>
                </a:solidFill>
                <a:cs typeface="Arial" pitchFamily="34" charset="0"/>
              </a:rPr>
              <a:t>Environment Wide Entitlement</a:t>
            </a:r>
          </a:p>
        </p:txBody>
      </p:sp>
      <p:sp>
        <p:nvSpPr>
          <p:cNvPr id="8" name="Cube 7"/>
          <p:cNvSpPr/>
          <p:nvPr/>
        </p:nvSpPr>
        <p:spPr>
          <a:xfrm>
            <a:off x="334549" y="2985501"/>
            <a:ext cx="2574926" cy="449636"/>
          </a:xfrm>
          <a:prstGeom prst="cube">
            <a:avLst>
              <a:gd name="adj" fmla="val 13772"/>
            </a:avLst>
          </a:prstGeom>
          <a:solidFill>
            <a:schemeClr val="accent3"/>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9144" tIns="9144" rIns="9144" bIns="9144" rtlCol="0" anchor="ctr"/>
          <a:lstStyle/>
          <a:p>
            <a:pPr algn="ctr" defTabSz="457101">
              <a:lnSpc>
                <a:spcPct val="85000"/>
              </a:lnSpc>
            </a:pPr>
            <a:r>
              <a:rPr lang="en-US" sz="1200" b="1" dirty="0">
                <a:solidFill>
                  <a:schemeClr val="bg1"/>
                </a:solidFill>
                <a:cs typeface="Arial" pitchFamily="34" charset="0"/>
              </a:rPr>
              <a:t>Lifecycle Event Services</a:t>
            </a:r>
          </a:p>
        </p:txBody>
      </p:sp>
      <p:sp>
        <p:nvSpPr>
          <p:cNvPr id="9" name="Cube 8"/>
          <p:cNvSpPr/>
          <p:nvPr/>
        </p:nvSpPr>
        <p:spPr>
          <a:xfrm>
            <a:off x="334549" y="3493112"/>
            <a:ext cx="2574926" cy="449636"/>
          </a:xfrm>
          <a:prstGeom prst="cube">
            <a:avLst>
              <a:gd name="adj" fmla="val 17515"/>
            </a:avLst>
          </a:prstGeom>
          <a:solidFill>
            <a:schemeClr val="accent5"/>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27432" tIns="27432" rIns="27432" bIns="27432" rtlCol="0" anchor="ctr"/>
          <a:lstStyle/>
          <a:p>
            <a:pPr algn="ctr" defTabSz="457101">
              <a:lnSpc>
                <a:spcPct val="85000"/>
              </a:lnSpc>
            </a:pPr>
            <a:r>
              <a:rPr lang="en-US" sz="1200" b="1" dirty="0" smtClean="0">
                <a:solidFill>
                  <a:schemeClr val="bg1"/>
                </a:solidFill>
                <a:cs typeface="Arial" pitchFamily="34" charset="0"/>
              </a:rPr>
              <a:t>Reactive Support</a:t>
            </a:r>
          </a:p>
        </p:txBody>
      </p:sp>
      <p:sp>
        <p:nvSpPr>
          <p:cNvPr id="10" name="Cube 9"/>
          <p:cNvSpPr/>
          <p:nvPr/>
        </p:nvSpPr>
        <p:spPr>
          <a:xfrm>
            <a:off x="334549" y="4000720"/>
            <a:ext cx="2574926" cy="449636"/>
          </a:xfrm>
          <a:prstGeom prst="cube">
            <a:avLst>
              <a:gd name="adj" fmla="val 15644"/>
            </a:avLst>
          </a:prstGeom>
          <a:solidFill>
            <a:schemeClr val="accent6"/>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lIns="9144" tIns="9144" rIns="9144" bIns="9144" rtlCol="0" anchor="ctr"/>
          <a:lstStyle/>
          <a:p>
            <a:pPr algn="ctr" defTabSz="457101">
              <a:lnSpc>
                <a:spcPct val="85000"/>
              </a:lnSpc>
            </a:pPr>
            <a:r>
              <a:rPr lang="en-US" sz="1200" b="1" dirty="0">
                <a:solidFill>
                  <a:schemeClr val="tx1"/>
                </a:solidFill>
                <a:cs typeface="Arial" pitchFamily="34" charset="0"/>
              </a:rPr>
              <a:t>Consulting &amp; Custom Services</a:t>
            </a:r>
          </a:p>
        </p:txBody>
      </p:sp>
      <p:sp>
        <p:nvSpPr>
          <p:cNvPr id="15" name="TextBox 14"/>
          <p:cNvSpPr txBox="1"/>
          <p:nvPr/>
        </p:nvSpPr>
        <p:spPr>
          <a:xfrm>
            <a:off x="7388678" y="2087831"/>
            <a:ext cx="1480685" cy="1505007"/>
          </a:xfrm>
          <a:prstGeom prst="rect">
            <a:avLst/>
          </a:prstGeom>
          <a:noFill/>
        </p:spPr>
        <p:txBody>
          <a:bodyPr wrap="square" lIns="91420" tIns="45710" rIns="91420" bIns="45710" rtlCol="0">
            <a:spAutoFit/>
          </a:bodyPr>
          <a:lstStyle/>
          <a:p>
            <a:pPr algn="ctr" defTabSz="457101">
              <a:lnSpc>
                <a:spcPct val="85000"/>
              </a:lnSpc>
            </a:pPr>
            <a:r>
              <a:rPr lang="en-US" sz="1200" b="1" dirty="0" smtClean="0"/>
              <a:t>Result:</a:t>
            </a:r>
          </a:p>
          <a:p>
            <a:pPr algn="ctr" defTabSz="457101">
              <a:lnSpc>
                <a:spcPct val="85000"/>
              </a:lnSpc>
            </a:pPr>
            <a:endParaRPr lang="en-US" sz="1200" b="1" dirty="0" smtClean="0"/>
          </a:p>
          <a:p>
            <a:pPr algn="ctr" defTabSz="457101">
              <a:lnSpc>
                <a:spcPct val="85000"/>
              </a:lnSpc>
            </a:pPr>
            <a:r>
              <a:rPr lang="en-US" sz="1200" dirty="0" smtClean="0"/>
              <a:t>Fully customized support solution </a:t>
            </a:r>
            <a:br>
              <a:rPr lang="en-US" sz="1200" dirty="0" smtClean="0"/>
            </a:br>
            <a:r>
              <a:rPr lang="en-US" sz="1200" dirty="0" smtClean="0"/>
              <a:t>to meet </a:t>
            </a:r>
            <a:br>
              <a:rPr lang="en-US" sz="1200" dirty="0" smtClean="0"/>
            </a:br>
            <a:r>
              <a:rPr lang="en-US" sz="1200" dirty="0" smtClean="0"/>
              <a:t>Customer needs</a:t>
            </a:r>
            <a:endParaRPr lang="en-US" sz="1200" dirty="0"/>
          </a:p>
          <a:p>
            <a:pPr algn="ctr" defTabSz="457101">
              <a:lnSpc>
                <a:spcPct val="85000"/>
              </a:lnSpc>
            </a:pPr>
            <a:endParaRPr lang="en-US" sz="1200" dirty="0" smtClean="0"/>
          </a:p>
          <a:p>
            <a:pPr algn="ctr" defTabSz="457101">
              <a:lnSpc>
                <a:spcPct val="85000"/>
              </a:lnSpc>
            </a:pPr>
            <a:r>
              <a:rPr lang="en-US" sz="1200" dirty="0" smtClean="0"/>
              <a:t>Priced based on need &amp; usage</a:t>
            </a:r>
          </a:p>
        </p:txBody>
      </p:sp>
      <p:sp>
        <p:nvSpPr>
          <p:cNvPr id="16" name="TextBox 15"/>
          <p:cNvSpPr txBox="1"/>
          <p:nvPr/>
        </p:nvSpPr>
        <p:spPr>
          <a:xfrm>
            <a:off x="3545056" y="1286464"/>
            <a:ext cx="3195483" cy="461645"/>
          </a:xfrm>
          <a:prstGeom prst="rect">
            <a:avLst/>
          </a:prstGeom>
          <a:noFill/>
        </p:spPr>
        <p:txBody>
          <a:bodyPr wrap="square" lIns="91420" tIns="45710" rIns="91420" bIns="45710" rtlCol="0">
            <a:spAutoFit/>
          </a:bodyPr>
          <a:lstStyle/>
          <a:p>
            <a:pPr algn="ctr" defTabSz="457101"/>
            <a:r>
              <a:rPr lang="en-US" sz="1200" b="1" dirty="0" smtClean="0"/>
              <a:t>  HP &amp; Multivendor</a:t>
            </a:r>
          </a:p>
          <a:p>
            <a:pPr algn="ctr" defTabSz="457101"/>
            <a:r>
              <a:rPr lang="en-US" sz="1200" b="1" dirty="0" smtClean="0"/>
              <a:t>Installed Base &amp; New Products</a:t>
            </a:r>
          </a:p>
        </p:txBody>
      </p:sp>
      <p:sp>
        <p:nvSpPr>
          <p:cNvPr id="17" name="TextBox 16"/>
          <p:cNvSpPr txBox="1"/>
          <p:nvPr/>
        </p:nvSpPr>
        <p:spPr>
          <a:xfrm>
            <a:off x="3982569" y="2239184"/>
            <a:ext cx="2320457" cy="461645"/>
          </a:xfrm>
          <a:prstGeom prst="rect">
            <a:avLst/>
          </a:prstGeom>
          <a:noFill/>
        </p:spPr>
        <p:txBody>
          <a:bodyPr wrap="square" lIns="91420" tIns="45710" rIns="91420" bIns="45710" rtlCol="0">
            <a:spAutoFit/>
          </a:bodyPr>
          <a:lstStyle/>
          <a:p>
            <a:pPr algn="ctr" defTabSz="457101"/>
            <a:r>
              <a:rPr lang="en-US" sz="1200" b="1" dirty="0" smtClean="0">
                <a:solidFill>
                  <a:schemeClr val="accent1"/>
                </a:solidFill>
              </a:rPr>
              <a:t>Special Datacenter Care Configuration &amp; Pricing Tool</a:t>
            </a:r>
          </a:p>
        </p:txBody>
      </p:sp>
      <p:sp>
        <p:nvSpPr>
          <p:cNvPr id="18" name="TextBox 17"/>
          <p:cNvSpPr txBox="1"/>
          <p:nvPr/>
        </p:nvSpPr>
        <p:spPr>
          <a:xfrm>
            <a:off x="3126123" y="3191905"/>
            <a:ext cx="3233946" cy="276999"/>
          </a:xfrm>
          <a:prstGeom prst="rect">
            <a:avLst/>
          </a:prstGeom>
          <a:noFill/>
        </p:spPr>
        <p:txBody>
          <a:bodyPr wrap="square" rtlCol="0">
            <a:spAutoFit/>
          </a:bodyPr>
          <a:lstStyle/>
          <a:p>
            <a:r>
              <a:rPr lang="en-US" sz="1200" b="1" dirty="0" smtClean="0"/>
              <a:t>Solution Specific Playbooks</a:t>
            </a:r>
            <a:endParaRPr lang="en-US" sz="1200" b="1" dirty="0"/>
          </a:p>
        </p:txBody>
      </p:sp>
      <p:sp>
        <p:nvSpPr>
          <p:cNvPr id="19" name="TextBox 18"/>
          <p:cNvSpPr txBox="1"/>
          <p:nvPr/>
        </p:nvSpPr>
        <p:spPr>
          <a:xfrm>
            <a:off x="3126123" y="3515106"/>
            <a:ext cx="1731115" cy="774571"/>
          </a:xfrm>
          <a:prstGeom prst="rect">
            <a:avLst/>
          </a:prstGeom>
          <a:noFill/>
        </p:spPr>
        <p:txBody>
          <a:bodyPr wrap="none" rtlCol="0">
            <a:spAutoFit/>
          </a:bodyPr>
          <a:lstStyle/>
          <a:p>
            <a:pPr>
              <a:spcBef>
                <a:spcPts val="300"/>
              </a:spcBef>
              <a:spcAft>
                <a:spcPts val="200"/>
              </a:spcAft>
              <a:buFont typeface="Arial" pitchFamily="34" charset="0"/>
              <a:buChar char="•"/>
            </a:pPr>
            <a:r>
              <a:rPr lang="en-AU" sz="1200" dirty="0" smtClean="0"/>
              <a:t> Multivendor PSP</a:t>
            </a:r>
          </a:p>
          <a:p>
            <a:pPr>
              <a:spcBef>
                <a:spcPts val="300"/>
              </a:spcBef>
              <a:spcAft>
                <a:spcPts val="200"/>
              </a:spcAft>
              <a:buFont typeface="Arial" pitchFamily="34" charset="0"/>
              <a:buChar char="•"/>
            </a:pPr>
            <a:r>
              <a:rPr lang="en-AU" sz="1200" dirty="0" smtClean="0"/>
              <a:t> Traditional Enterprise</a:t>
            </a:r>
          </a:p>
          <a:p>
            <a:pPr>
              <a:spcBef>
                <a:spcPts val="300"/>
              </a:spcBef>
              <a:spcAft>
                <a:spcPts val="200"/>
              </a:spcAft>
              <a:buFont typeface="Arial" pitchFamily="34" charset="0"/>
              <a:buChar char="•"/>
            </a:pPr>
            <a:r>
              <a:rPr lang="en-AU" sz="1200" dirty="0" smtClean="0"/>
              <a:t> Cloud Computing</a:t>
            </a:r>
          </a:p>
        </p:txBody>
      </p:sp>
      <p:sp>
        <p:nvSpPr>
          <p:cNvPr id="20" name="TextBox 19"/>
          <p:cNvSpPr txBox="1"/>
          <p:nvPr/>
        </p:nvSpPr>
        <p:spPr>
          <a:xfrm>
            <a:off x="4783916" y="3513204"/>
            <a:ext cx="2302233" cy="774571"/>
          </a:xfrm>
          <a:prstGeom prst="rect">
            <a:avLst/>
          </a:prstGeom>
          <a:noFill/>
        </p:spPr>
        <p:txBody>
          <a:bodyPr wrap="none" rtlCol="0">
            <a:spAutoFit/>
          </a:bodyPr>
          <a:lstStyle/>
          <a:p>
            <a:pPr>
              <a:spcBef>
                <a:spcPts val="300"/>
              </a:spcBef>
              <a:spcAft>
                <a:spcPts val="200"/>
              </a:spcAft>
              <a:buFont typeface="Arial" pitchFamily="34" charset="0"/>
              <a:buChar char="•"/>
            </a:pPr>
            <a:r>
              <a:rPr lang="en-AU" sz="1200" dirty="0" smtClean="0"/>
              <a:t> Hyper Scale Service Provider</a:t>
            </a:r>
          </a:p>
          <a:p>
            <a:pPr>
              <a:spcBef>
                <a:spcPts val="300"/>
              </a:spcBef>
              <a:spcAft>
                <a:spcPts val="200"/>
              </a:spcAft>
              <a:buFont typeface="Arial" pitchFamily="34" charset="0"/>
              <a:buChar char="•"/>
            </a:pPr>
            <a:r>
              <a:rPr lang="en-AU" sz="1200" dirty="0" smtClean="0"/>
              <a:t> High Performance Computing</a:t>
            </a:r>
          </a:p>
          <a:p>
            <a:pPr>
              <a:spcBef>
                <a:spcPts val="300"/>
              </a:spcBef>
              <a:spcAft>
                <a:spcPts val="200"/>
              </a:spcAft>
              <a:buFont typeface="Arial" pitchFamily="34" charset="0"/>
              <a:buChar char="•"/>
            </a:pPr>
            <a:r>
              <a:rPr lang="en-AU" sz="1200" dirty="0" smtClean="0"/>
              <a:t> Others</a:t>
            </a:r>
            <a:endParaRPr lang="en-US" sz="1200" dirty="0"/>
          </a:p>
        </p:txBody>
      </p:sp>
      <p:sp>
        <p:nvSpPr>
          <p:cNvPr id="23" name="Isosceles Triangle 22"/>
          <p:cNvSpPr/>
          <p:nvPr/>
        </p:nvSpPr>
        <p:spPr>
          <a:xfrm rot="5400000">
            <a:off x="2077963" y="2778455"/>
            <a:ext cx="1918607" cy="154347"/>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Isosceles Triangle 23"/>
          <p:cNvSpPr/>
          <p:nvPr/>
        </p:nvSpPr>
        <p:spPr>
          <a:xfrm rot="5400000">
            <a:off x="6317911" y="2778455"/>
            <a:ext cx="1918607" cy="154347"/>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Isosceles Triangle 24"/>
          <p:cNvSpPr/>
          <p:nvPr/>
        </p:nvSpPr>
        <p:spPr>
          <a:xfrm rot="10800000" flipV="1">
            <a:off x="4266947" y="2869193"/>
            <a:ext cx="1918607" cy="154347"/>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Isosceles Triangle 25"/>
          <p:cNvSpPr/>
          <p:nvPr/>
        </p:nvSpPr>
        <p:spPr>
          <a:xfrm rot="10800000">
            <a:off x="4266947" y="1916473"/>
            <a:ext cx="1918607" cy="154347"/>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TextBox 26"/>
          <p:cNvSpPr txBox="1"/>
          <p:nvPr/>
        </p:nvSpPr>
        <p:spPr>
          <a:xfrm>
            <a:off x="334550" y="1127714"/>
            <a:ext cx="2584864" cy="276979"/>
          </a:xfrm>
          <a:prstGeom prst="rect">
            <a:avLst/>
          </a:prstGeom>
          <a:noFill/>
        </p:spPr>
        <p:txBody>
          <a:bodyPr wrap="square" lIns="91420" tIns="45710" rIns="91420" bIns="45710" rtlCol="0">
            <a:spAutoFit/>
          </a:bodyPr>
          <a:lstStyle/>
          <a:p>
            <a:pPr algn="ctr" defTabSz="457101"/>
            <a:r>
              <a:rPr lang="en-US" sz="1200" b="1" dirty="0"/>
              <a:t>Datacenter Care </a:t>
            </a:r>
            <a:r>
              <a:rPr lang="en-US" sz="1200" b="1" dirty="0" smtClean="0"/>
              <a:t>Building Blocks</a:t>
            </a:r>
            <a:endParaRPr lang="en-US" sz="1200" b="1" dirty="0"/>
          </a:p>
        </p:txBody>
      </p:sp>
    </p:spTree>
    <p:extLst>
      <p:ext uri="{BB962C8B-B14F-4D97-AF65-F5344CB8AC3E}">
        <p14:creationId xmlns:p14="http://schemas.microsoft.com/office/powerpoint/2010/main" val="110275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31469" y="751390"/>
            <a:ext cx="8460105" cy="276999"/>
          </a:xfrm>
        </p:spPr>
        <p:txBody>
          <a:bodyPr/>
          <a:lstStyle/>
          <a:p>
            <a:r>
              <a:rPr lang="en-US" dirty="0" smtClean="0"/>
              <a:t>Create </a:t>
            </a:r>
            <a:r>
              <a:rPr lang="en-US" dirty="0"/>
              <a:t>a unique Customer </a:t>
            </a:r>
            <a:r>
              <a:rPr lang="en-US" dirty="0" smtClean="0"/>
              <a:t>experience</a:t>
            </a:r>
            <a:endParaRPr lang="en-US" dirty="0"/>
          </a:p>
        </p:txBody>
      </p:sp>
      <p:sp>
        <p:nvSpPr>
          <p:cNvPr id="3" name="Title 2"/>
          <p:cNvSpPr>
            <a:spLocks noGrp="1"/>
          </p:cNvSpPr>
          <p:nvPr>
            <p:ph type="title"/>
          </p:nvPr>
        </p:nvSpPr>
        <p:spPr>
          <a:xfrm>
            <a:off x="331469" y="235063"/>
            <a:ext cx="8460105" cy="430887"/>
          </a:xfrm>
        </p:spPr>
        <p:txBody>
          <a:bodyPr/>
          <a:lstStyle/>
          <a:p>
            <a:r>
              <a:rPr lang="en-US" dirty="0"/>
              <a:t>Datacenter </a:t>
            </a:r>
            <a:r>
              <a:rPr lang="en-US" dirty="0" smtClean="0"/>
              <a:t>Care</a:t>
            </a:r>
            <a:endParaRPr lang="en-US" dirty="0"/>
          </a:p>
        </p:txBody>
      </p:sp>
      <p:sp>
        <p:nvSpPr>
          <p:cNvPr id="4" name="Rectangle 3"/>
          <p:cNvSpPr/>
          <p:nvPr/>
        </p:nvSpPr>
        <p:spPr>
          <a:xfrm>
            <a:off x="344487" y="1230312"/>
            <a:ext cx="2027517" cy="759882"/>
          </a:xfrm>
          <a:prstGeom prst="rect">
            <a:avLst/>
          </a:prstGeom>
          <a:solidFill>
            <a:schemeClr val="accent1"/>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smtClean="0">
                <a:solidFill>
                  <a:prstClr val="white"/>
                </a:solidFill>
                <a:latin typeface="Futura Hv" pitchFamily="34" charset="0"/>
              </a:rPr>
              <a:t>Relationship Management</a:t>
            </a:r>
            <a:endParaRPr lang="en-US" dirty="0">
              <a:solidFill>
                <a:prstClr val="white"/>
              </a:solidFill>
              <a:latin typeface="Futura Hv" pitchFamily="34" charset="0"/>
            </a:endParaRPr>
          </a:p>
        </p:txBody>
      </p:sp>
      <p:sp>
        <p:nvSpPr>
          <p:cNvPr id="5" name="Rectangle 4"/>
          <p:cNvSpPr/>
          <p:nvPr/>
        </p:nvSpPr>
        <p:spPr>
          <a:xfrm>
            <a:off x="344487" y="2870723"/>
            <a:ext cx="2027517" cy="759882"/>
          </a:xfrm>
          <a:prstGeom prst="rect">
            <a:avLst/>
          </a:prstGeom>
          <a:solidFill>
            <a:schemeClr val="accent4"/>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smtClean="0">
                <a:solidFill>
                  <a:prstClr val="white"/>
                </a:solidFill>
                <a:latin typeface="Futura Hv" pitchFamily="34" charset="0"/>
              </a:rPr>
              <a:t>Environment Wide Entitlement</a:t>
            </a:r>
            <a:endParaRPr lang="en-US" dirty="0">
              <a:solidFill>
                <a:prstClr val="white"/>
              </a:solidFill>
              <a:latin typeface="Futura Hv" pitchFamily="34" charset="0"/>
            </a:endParaRPr>
          </a:p>
        </p:txBody>
      </p:sp>
      <p:sp>
        <p:nvSpPr>
          <p:cNvPr id="6" name="Rectangle 5"/>
          <p:cNvSpPr/>
          <p:nvPr/>
        </p:nvSpPr>
        <p:spPr>
          <a:xfrm>
            <a:off x="344487" y="3689889"/>
            <a:ext cx="2027517" cy="759882"/>
          </a:xfrm>
          <a:prstGeom prst="rect">
            <a:avLst/>
          </a:prstGeom>
          <a:solidFill>
            <a:schemeClr val="accent3"/>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a:solidFill>
                  <a:prstClr val="white"/>
                </a:solidFill>
                <a:latin typeface="Futura Hv" pitchFamily="34" charset="0"/>
              </a:rPr>
              <a:t>Lifecycle Event Services</a:t>
            </a:r>
          </a:p>
        </p:txBody>
      </p:sp>
      <p:sp>
        <p:nvSpPr>
          <p:cNvPr id="7" name="Rectangle 6"/>
          <p:cNvSpPr/>
          <p:nvPr/>
        </p:nvSpPr>
        <p:spPr>
          <a:xfrm>
            <a:off x="344487" y="2048052"/>
            <a:ext cx="2027517" cy="759882"/>
          </a:xfrm>
          <a:prstGeom prst="rect">
            <a:avLst/>
          </a:prstGeom>
          <a:solidFill>
            <a:schemeClr val="accent2"/>
          </a:solidFill>
          <a:ln w="28575">
            <a:no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286588" rIns="182880" bIns="286588" numCol="1" spcCol="1270" anchor="ctr" anchorCtr="0">
            <a:noAutofit/>
          </a:bodyPr>
          <a:lstStyle/>
          <a:p>
            <a:pPr defTabSz="889000">
              <a:lnSpc>
                <a:spcPct val="90000"/>
              </a:lnSpc>
              <a:spcAft>
                <a:spcPct val="35000"/>
              </a:spcAft>
            </a:pPr>
            <a:r>
              <a:rPr lang="en-US" dirty="0" smtClean="0">
                <a:solidFill>
                  <a:prstClr val="white"/>
                </a:solidFill>
                <a:latin typeface="Futura Hv" pitchFamily="34" charset="0"/>
              </a:rPr>
              <a:t>Enhanced Call  Handling</a:t>
            </a:r>
            <a:endParaRPr lang="en-US" dirty="0">
              <a:solidFill>
                <a:prstClr val="white"/>
              </a:solidFill>
              <a:latin typeface="Futura Hv" pitchFamily="34" charset="0"/>
            </a:endParaRPr>
          </a:p>
        </p:txBody>
      </p:sp>
      <p:sp>
        <p:nvSpPr>
          <p:cNvPr id="8" name="Rectangle 7"/>
          <p:cNvSpPr/>
          <p:nvPr/>
        </p:nvSpPr>
        <p:spPr>
          <a:xfrm>
            <a:off x="2372004" y="3689889"/>
            <a:ext cx="6497359" cy="646331"/>
          </a:xfrm>
          <a:prstGeom prst="rect">
            <a:avLst/>
          </a:prstGeom>
        </p:spPr>
        <p:txBody>
          <a:bodyPr wrap="square">
            <a:spAutoFit/>
          </a:bodyPr>
          <a:lstStyle/>
          <a:p>
            <a:r>
              <a:rPr lang="en-US" dirty="0">
                <a:solidFill>
                  <a:schemeClr val="tx2"/>
                </a:solidFill>
              </a:rPr>
              <a:t>Comprehensive best practices &amp; services when and where you need</a:t>
            </a:r>
          </a:p>
        </p:txBody>
      </p:sp>
      <p:sp>
        <p:nvSpPr>
          <p:cNvPr id="9" name="Rectangle 8"/>
          <p:cNvSpPr/>
          <p:nvPr/>
        </p:nvSpPr>
        <p:spPr>
          <a:xfrm>
            <a:off x="2372004" y="1230312"/>
            <a:ext cx="6497359" cy="646331"/>
          </a:xfrm>
          <a:prstGeom prst="rect">
            <a:avLst/>
          </a:prstGeom>
        </p:spPr>
        <p:txBody>
          <a:bodyPr wrap="square">
            <a:spAutoFit/>
          </a:bodyPr>
          <a:lstStyle/>
          <a:p>
            <a:r>
              <a:rPr lang="en-US" dirty="0">
                <a:solidFill>
                  <a:schemeClr val="tx2"/>
                </a:solidFill>
              </a:rPr>
              <a:t>Assigned team of experts who understand &amp; deliver your business &amp; IT </a:t>
            </a:r>
            <a:r>
              <a:rPr lang="en-US" dirty="0" smtClean="0">
                <a:solidFill>
                  <a:schemeClr val="tx2"/>
                </a:solidFill>
              </a:rPr>
              <a:t>needs</a:t>
            </a:r>
            <a:endParaRPr lang="en-US" dirty="0">
              <a:solidFill>
                <a:schemeClr val="tx2"/>
              </a:solidFill>
            </a:endParaRPr>
          </a:p>
        </p:txBody>
      </p:sp>
      <p:sp>
        <p:nvSpPr>
          <p:cNvPr id="10" name="Rectangle 9"/>
          <p:cNvSpPr/>
          <p:nvPr/>
        </p:nvSpPr>
        <p:spPr>
          <a:xfrm>
            <a:off x="2372004" y="2048052"/>
            <a:ext cx="6497359" cy="646331"/>
          </a:xfrm>
          <a:prstGeom prst="rect">
            <a:avLst/>
          </a:prstGeom>
        </p:spPr>
        <p:txBody>
          <a:bodyPr wrap="square">
            <a:spAutoFit/>
          </a:bodyPr>
          <a:lstStyle/>
          <a:p>
            <a:r>
              <a:rPr lang="en-US" dirty="0">
                <a:solidFill>
                  <a:schemeClr val="tx2"/>
                </a:solidFill>
              </a:rPr>
              <a:t>Direct access to specialist technical experts who own problems end-to-end</a:t>
            </a:r>
          </a:p>
        </p:txBody>
      </p:sp>
      <p:sp>
        <p:nvSpPr>
          <p:cNvPr id="11" name="Rectangle 10"/>
          <p:cNvSpPr/>
          <p:nvPr/>
        </p:nvSpPr>
        <p:spPr>
          <a:xfrm>
            <a:off x="2372004" y="2870723"/>
            <a:ext cx="6497359" cy="369332"/>
          </a:xfrm>
          <a:prstGeom prst="rect">
            <a:avLst/>
          </a:prstGeom>
        </p:spPr>
        <p:txBody>
          <a:bodyPr wrap="square">
            <a:spAutoFit/>
          </a:bodyPr>
          <a:lstStyle/>
          <a:p>
            <a:r>
              <a:rPr lang="en-US" dirty="0">
                <a:solidFill>
                  <a:schemeClr val="tx2"/>
                </a:solidFill>
              </a:rPr>
              <a:t>One contract for anything in your environment</a:t>
            </a:r>
          </a:p>
        </p:txBody>
      </p:sp>
      <p:cxnSp>
        <p:nvCxnSpPr>
          <p:cNvPr id="14" name="Straight Connector 13"/>
          <p:cNvCxnSpPr/>
          <p:nvPr/>
        </p:nvCxnSpPr>
        <p:spPr>
          <a:xfrm>
            <a:off x="2372004" y="2019123"/>
            <a:ext cx="6497359"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372004" y="2836863"/>
            <a:ext cx="6497359"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372004" y="3654603"/>
            <a:ext cx="6497359"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62883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5syc_crGEa947KsWDLZ_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yGOe.u1b0Uu0Eoik3iTSm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9nNvW3SMQ0uVWBNvm6wAS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8cbXi3GjLEqMkc0wefTkB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FgoB1Aklkk.aWyVBv1Vwd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l5syc_crGEa947KsWDLZ_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l5syc_crGEa947KsWDLZ_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GJ10NlfdvE.4p2G0zVgpK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QYLD1Pnd8kCiQv_1Ua3RS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IYpSJNXlEavT98zqbfWZ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gkI.Yp_rLkWfmw2UvW3.5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l5syc_crGEa947KsWDLZ_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Sq_ItzkY5k6BGRXEt5BhVQ"/>
</p:tagLst>
</file>

<file path=ppt/theme/theme1.xml><?xml version="1.0" encoding="utf-8"?>
<a:theme xmlns:a="http://schemas.openxmlformats.org/drawingml/2006/main" name="HP_PPT_Standard_templateFeb2012_16x9Arial">
  <a:themeElements>
    <a:clrScheme name="Custom 155">
      <a:dk1>
        <a:sysClr val="windowText" lastClr="000000"/>
      </a:dk1>
      <a:lt1>
        <a:sysClr val="window" lastClr="FFFFFF"/>
      </a:lt1>
      <a:dk2>
        <a:srgbClr val="000000"/>
      </a:dk2>
      <a:lt2>
        <a:srgbClr val="E5E8E8"/>
      </a:lt2>
      <a:accent1>
        <a:srgbClr val="0096D6"/>
      </a:accent1>
      <a:accent2>
        <a:srgbClr val="F05332"/>
      </a:accent2>
      <a:accent3>
        <a:srgbClr val="B7CA34"/>
      </a:accent3>
      <a:accent4>
        <a:srgbClr val="822980"/>
      </a:accent4>
      <a:accent5>
        <a:srgbClr val="87898B"/>
      </a:accent5>
      <a:accent6>
        <a:srgbClr val="B9B8BB"/>
      </a:accent6>
      <a:hlink>
        <a:srgbClr val="0096D6"/>
      </a:hlink>
      <a:folHlink>
        <a:srgbClr val="8229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421ACC1CB78A40ABDE6E90DC8BFFD3" ma:contentTypeVersion="0" ma:contentTypeDescription="Create a new document." ma:contentTypeScope="" ma:versionID="c6eac87e578961a7a54a6901a150e29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43274B2-7D8B-494C-A37E-14F7B4B957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022659C-CB5E-4346-86ED-4993F1D2D9A4}">
  <ds:schemaRefs>
    <ds:schemaRef ds:uri="http://schemas.microsoft.com/sharepoint/v3/contenttype/forms"/>
  </ds:schemaRefs>
</ds:datastoreItem>
</file>

<file path=customXml/itemProps3.xml><?xml version="1.0" encoding="utf-8"?>
<ds:datastoreItem xmlns:ds="http://schemas.openxmlformats.org/officeDocument/2006/customXml" ds:itemID="{99D203EF-A094-48B3-B92A-0FBD8F1A0DE0}">
  <ds:schemaRefs>
    <ds:schemaRef ds:uri="http://purl.org/dc/term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HP_PPT_Standard_templateFeb2012_16x9Arial</Template>
  <TotalTime>202</TotalTime>
  <Words>2757</Words>
  <Application>Microsoft Office PowerPoint</Application>
  <PresentationFormat>On-screen Show (16:9)</PresentationFormat>
  <Paragraphs>309</Paragraphs>
  <Slides>22</Slides>
  <Notes>13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HP_PPT_Standard_templateFeb2012_16x9Arial</vt:lpstr>
      <vt:lpstr>Datacenter Care</vt:lpstr>
      <vt:lpstr>Today’s Agenda</vt:lpstr>
      <vt:lpstr>Data centers converging, increasing demand driving more to the cloud</vt:lpstr>
      <vt:lpstr>Old world support vs. new world support</vt:lpstr>
      <vt:lpstr>Our Point of View</vt:lpstr>
      <vt:lpstr>So what do We Believe?</vt:lpstr>
      <vt:lpstr>Datacenter Care</vt:lpstr>
      <vt:lpstr>Datacenter Care Structure</vt:lpstr>
      <vt:lpstr>Datacenter Care</vt:lpstr>
      <vt:lpstr>Datacenter Care</vt:lpstr>
      <vt:lpstr>Datacenter Care</vt:lpstr>
      <vt:lpstr>Datacenter Care</vt:lpstr>
      <vt:lpstr>Datacenter Care</vt:lpstr>
      <vt:lpstr>Datacenter Care delivers great support experiences</vt:lpstr>
      <vt:lpstr>Datacenter Care benefits </vt:lpstr>
      <vt:lpstr>HP + HP Partners = Unmatched Value</vt:lpstr>
      <vt:lpstr>Why HP </vt:lpstr>
      <vt:lpstr>For additional information</vt:lpstr>
      <vt:lpstr>Q &amp; A</vt:lpstr>
      <vt:lpstr>Appendix</vt:lpstr>
      <vt:lpstr>PowerPoint Presentation</vt:lpstr>
      <vt:lpstr>Thank you</vt:lpstr>
    </vt:vector>
  </TitlesOfParts>
  <Company>HP</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Seven-color system</dc:title>
  <dc:creator>Nicole Sanchez</dc:creator>
  <cp:lastModifiedBy>Catriona</cp:lastModifiedBy>
  <cp:revision>15</cp:revision>
  <cp:lastPrinted>2012-01-23T19:17:51Z</cp:lastPrinted>
  <dcterms:created xsi:type="dcterms:W3CDTF">2012-02-22T23:07:52Z</dcterms:created>
  <dcterms:modified xsi:type="dcterms:W3CDTF">2014-08-27T14:12:47Z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0x010100A4421ACC1CB78A40ABDE6E90DC8BFFD3</vt:lpwstr>
  </property>
</Properties>
</file>